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8" r:id="rId4"/>
    <p:sldId id="259" r:id="rId5"/>
    <p:sldId id="260" r:id="rId6"/>
    <p:sldId id="261" r:id="rId7"/>
    <p:sldId id="262" r:id="rId8"/>
    <p:sldId id="263" r:id="rId9"/>
    <p:sldId id="264" r:id="rId10"/>
    <p:sldId id="271" r:id="rId11"/>
    <p:sldId id="265" r:id="rId12"/>
    <p:sldId id="270" r:id="rId13"/>
    <p:sldId id="266" r:id="rId14"/>
    <p:sldId id="268" r:id="rId15"/>
    <p:sldId id="269"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6"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5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0"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3/9/2021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3/9/2021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fif"/><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hyperlink" Target="http://www.cpalms.org/Public/PreviewStandard/Preview/1999" TargetMode="External"/><Relationship Id="rId2" Type="http://schemas.openxmlformats.org/officeDocument/2006/relationships/hyperlink" Target="http://www.cpalms.org/Public/PreviewStandard/Preview/1998" TargetMode="External"/><Relationship Id="rId1" Type="http://schemas.openxmlformats.org/officeDocument/2006/relationships/slideLayout" Target="../slideLayouts/slideLayout2.xml"/><Relationship Id="rId4" Type="http://schemas.openxmlformats.org/officeDocument/2006/relationships/hyperlink" Target="http://www.cpalms.org/Public/PreviewStandard/Preview/200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5FC9-C90E-48CF-94BB-FB14C1E048A1}"/>
              </a:ext>
            </a:extLst>
          </p:cNvPr>
          <p:cNvSpPr>
            <a:spLocks noGrp="1"/>
          </p:cNvSpPr>
          <p:nvPr>
            <p:ph type="ctrTitle"/>
          </p:nvPr>
        </p:nvSpPr>
        <p:spPr/>
        <p:txBody>
          <a:bodyPr/>
          <a:lstStyle/>
          <a:p>
            <a:r>
              <a:rPr lang="en-US" dirty="0"/>
              <a:t>Classification </a:t>
            </a:r>
          </a:p>
        </p:txBody>
      </p:sp>
      <p:sp>
        <p:nvSpPr>
          <p:cNvPr id="3" name="Subtitle 2">
            <a:extLst>
              <a:ext uri="{FF2B5EF4-FFF2-40B4-BE49-F238E27FC236}">
                <a16:creationId xmlns:a16="http://schemas.microsoft.com/office/drawing/2014/main" id="{2FD8EC06-B1B2-4644-B87E-B2204935B4C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689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D372-9488-4990-9945-E4114802D4B1}"/>
              </a:ext>
            </a:extLst>
          </p:cNvPr>
          <p:cNvSpPr>
            <a:spLocks noGrp="1"/>
          </p:cNvSpPr>
          <p:nvPr>
            <p:ph type="title"/>
          </p:nvPr>
        </p:nvSpPr>
        <p:spPr/>
        <p:txBody>
          <a:bodyPr/>
          <a:lstStyle/>
          <a:p>
            <a:r>
              <a:rPr lang="en-US" dirty="0"/>
              <a:t>Materials - </a:t>
            </a:r>
          </a:p>
        </p:txBody>
      </p:sp>
      <p:sp>
        <p:nvSpPr>
          <p:cNvPr id="3" name="Content Placeholder 2">
            <a:extLst>
              <a:ext uri="{FF2B5EF4-FFF2-40B4-BE49-F238E27FC236}">
                <a16:creationId xmlns:a16="http://schemas.microsoft.com/office/drawing/2014/main" id="{E13E034E-0639-45EA-9143-A1E11707F215}"/>
              </a:ext>
            </a:extLst>
          </p:cNvPr>
          <p:cNvSpPr>
            <a:spLocks noGrp="1"/>
          </p:cNvSpPr>
          <p:nvPr>
            <p:ph idx="1"/>
          </p:nvPr>
        </p:nvSpPr>
        <p:spPr/>
        <p:txBody>
          <a:bodyPr/>
          <a:lstStyle/>
          <a:p>
            <a:r>
              <a:rPr lang="en-US" dirty="0"/>
              <a:t>Review with your shoulder partner or your conversation buddy:</a:t>
            </a:r>
          </a:p>
          <a:p>
            <a:pPr lvl="1"/>
            <a:r>
              <a:rPr lang="en-US" dirty="0"/>
              <a:t>What defines a Species? </a:t>
            </a:r>
          </a:p>
          <a:p>
            <a:pPr lvl="1"/>
            <a:r>
              <a:rPr lang="en-US" dirty="0"/>
              <a:t> What keeps species separate? </a:t>
            </a:r>
          </a:p>
          <a:p>
            <a:pPr lvl="1"/>
            <a:r>
              <a:rPr lang="en-US" dirty="0"/>
              <a:t>What is speciation? </a:t>
            </a:r>
          </a:p>
          <a:p>
            <a:pPr lvl="1"/>
            <a:r>
              <a:rPr lang="en-US" dirty="0"/>
              <a:t>What is the standard classification system?</a:t>
            </a:r>
          </a:p>
          <a:p>
            <a:pPr lvl="1"/>
            <a:r>
              <a:rPr lang="en-US" dirty="0"/>
              <a:t>What is phylogeny and how is it displayed visually? </a:t>
            </a:r>
          </a:p>
          <a:p>
            <a:endParaRPr lang="en-US" dirty="0"/>
          </a:p>
        </p:txBody>
      </p:sp>
      <p:pic>
        <p:nvPicPr>
          <p:cNvPr id="5" name="Picture 4">
            <a:extLst>
              <a:ext uri="{FF2B5EF4-FFF2-40B4-BE49-F238E27FC236}">
                <a16:creationId xmlns:a16="http://schemas.microsoft.com/office/drawing/2014/main" id="{23CC423B-A970-491E-BF02-B6B23F386DB0}"/>
              </a:ext>
            </a:extLst>
          </p:cNvPr>
          <p:cNvPicPr>
            <a:picLocks noChangeAspect="1"/>
          </p:cNvPicPr>
          <p:nvPr/>
        </p:nvPicPr>
        <p:blipFill>
          <a:blip r:embed="rId2"/>
          <a:stretch>
            <a:fillRect/>
          </a:stretch>
        </p:blipFill>
        <p:spPr>
          <a:xfrm>
            <a:off x="3938956" y="390338"/>
            <a:ext cx="1627343" cy="1952812"/>
          </a:xfrm>
          <a:prstGeom prst="rect">
            <a:avLst/>
          </a:prstGeom>
        </p:spPr>
      </p:pic>
      <p:pic>
        <p:nvPicPr>
          <p:cNvPr id="7" name="Picture 6">
            <a:extLst>
              <a:ext uri="{FF2B5EF4-FFF2-40B4-BE49-F238E27FC236}">
                <a16:creationId xmlns:a16="http://schemas.microsoft.com/office/drawing/2014/main" id="{EBB1EE2F-68CA-4939-BB35-57AC02C57F49}"/>
              </a:ext>
            </a:extLst>
          </p:cNvPr>
          <p:cNvPicPr>
            <a:picLocks noChangeAspect="1"/>
          </p:cNvPicPr>
          <p:nvPr/>
        </p:nvPicPr>
        <p:blipFill>
          <a:blip r:embed="rId3"/>
          <a:stretch>
            <a:fillRect/>
          </a:stretch>
        </p:blipFill>
        <p:spPr>
          <a:xfrm>
            <a:off x="5797118" y="101706"/>
            <a:ext cx="1520703" cy="2279915"/>
          </a:xfrm>
          <a:prstGeom prst="rect">
            <a:avLst/>
          </a:prstGeom>
        </p:spPr>
      </p:pic>
      <p:pic>
        <p:nvPicPr>
          <p:cNvPr id="9" name="Picture 8">
            <a:extLst>
              <a:ext uri="{FF2B5EF4-FFF2-40B4-BE49-F238E27FC236}">
                <a16:creationId xmlns:a16="http://schemas.microsoft.com/office/drawing/2014/main" id="{277DAE73-C2FB-45D2-9359-280D8203B86E}"/>
              </a:ext>
            </a:extLst>
          </p:cNvPr>
          <p:cNvPicPr>
            <a:picLocks noChangeAspect="1"/>
          </p:cNvPicPr>
          <p:nvPr/>
        </p:nvPicPr>
        <p:blipFill>
          <a:blip r:embed="rId4"/>
          <a:stretch>
            <a:fillRect/>
          </a:stretch>
        </p:blipFill>
        <p:spPr>
          <a:xfrm>
            <a:off x="7395492" y="413056"/>
            <a:ext cx="1787124" cy="1930094"/>
          </a:xfrm>
          <a:prstGeom prst="rect">
            <a:avLst/>
          </a:prstGeom>
        </p:spPr>
      </p:pic>
    </p:spTree>
    <p:extLst>
      <p:ext uri="{BB962C8B-B14F-4D97-AF65-F5344CB8AC3E}">
        <p14:creationId xmlns:p14="http://schemas.microsoft.com/office/powerpoint/2010/main" val="240833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D178-3A05-4A1B-8A4E-2DF083195CEE}"/>
              </a:ext>
            </a:extLst>
          </p:cNvPr>
          <p:cNvSpPr>
            <a:spLocks noGrp="1"/>
          </p:cNvSpPr>
          <p:nvPr>
            <p:ph type="title"/>
          </p:nvPr>
        </p:nvSpPr>
        <p:spPr>
          <a:xfrm>
            <a:off x="1141412" y="148002"/>
            <a:ext cx="9905998" cy="1210281"/>
          </a:xfrm>
        </p:spPr>
        <p:txBody>
          <a:bodyPr/>
          <a:lstStyle/>
          <a:p>
            <a:r>
              <a:rPr lang="en-US" dirty="0"/>
              <a:t>Old and new classification </a:t>
            </a:r>
          </a:p>
        </p:txBody>
      </p:sp>
      <p:sp>
        <p:nvSpPr>
          <p:cNvPr id="3" name="Content Placeholder 2">
            <a:extLst>
              <a:ext uri="{FF2B5EF4-FFF2-40B4-BE49-F238E27FC236}">
                <a16:creationId xmlns:a16="http://schemas.microsoft.com/office/drawing/2014/main" id="{8A661632-E704-4DF7-86C5-313B55B92D9C}"/>
              </a:ext>
            </a:extLst>
          </p:cNvPr>
          <p:cNvSpPr>
            <a:spLocks noGrp="1"/>
          </p:cNvSpPr>
          <p:nvPr>
            <p:ph idx="1"/>
          </p:nvPr>
        </p:nvSpPr>
        <p:spPr>
          <a:xfrm>
            <a:off x="523784" y="1171852"/>
            <a:ext cx="9223898" cy="5538146"/>
          </a:xfrm>
        </p:spPr>
        <p:txBody>
          <a:bodyPr>
            <a:normAutofit/>
          </a:bodyPr>
          <a:lstStyle/>
          <a:p>
            <a:r>
              <a:rPr lang="en-US" dirty="0"/>
              <a:t>Old – comparing physical traits and behaviors </a:t>
            </a:r>
          </a:p>
          <a:p>
            <a:pPr lvl="1"/>
            <a:r>
              <a:rPr lang="en-US" dirty="0"/>
              <a:t>Created charts showing family relationships based on 50 traits and behaviors.  Not all scientists would use the same 50 traits, and family lines created were not the same. </a:t>
            </a:r>
          </a:p>
          <a:p>
            <a:pPr lvl="1"/>
            <a:r>
              <a:rPr lang="en-US" dirty="0"/>
              <a:t>Analogous structures made classifying very challenging. </a:t>
            </a:r>
          </a:p>
          <a:p>
            <a:pPr lvl="1"/>
            <a:r>
              <a:rPr lang="en-US" dirty="0"/>
              <a:t>Insects, birds and bats all fly, but are not recently related. </a:t>
            </a:r>
          </a:p>
          <a:p>
            <a:r>
              <a:rPr lang="en-US" dirty="0"/>
              <a:t>New – DNA Comparison </a:t>
            </a:r>
          </a:p>
          <a:p>
            <a:pPr lvl="1"/>
            <a:r>
              <a:rPr lang="en-US" dirty="0"/>
              <a:t>The more DNA sequences have in common, the more closely they are related. </a:t>
            </a:r>
          </a:p>
          <a:p>
            <a:pPr lvl="1"/>
            <a:r>
              <a:rPr lang="en-US" dirty="0"/>
              <a:t>Molecular clock concept and gel electrophoresis. </a:t>
            </a:r>
          </a:p>
          <a:p>
            <a:pPr lvl="1"/>
            <a:r>
              <a:rPr lang="en-US" dirty="0"/>
              <a:t>The African golden mole is actually more closely related to an elephant than the shrew. </a:t>
            </a:r>
          </a:p>
          <a:p>
            <a:endParaRPr lang="en-US" dirty="0"/>
          </a:p>
        </p:txBody>
      </p:sp>
      <p:pic>
        <p:nvPicPr>
          <p:cNvPr id="1026" name="Picture 2" descr="van zyl's golden mole">
            <a:extLst>
              <a:ext uri="{FF2B5EF4-FFF2-40B4-BE49-F238E27FC236}">
                <a16:creationId xmlns:a16="http://schemas.microsoft.com/office/drawing/2014/main" id="{3B2039E9-DE00-4464-9C25-F9078B20BD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04" b="7282"/>
          <a:stretch/>
        </p:blipFill>
        <p:spPr bwMode="auto">
          <a:xfrm>
            <a:off x="9747682" y="2613685"/>
            <a:ext cx="2244060" cy="22091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cus on nature: A tale of a masked shrew | Free | apg-wi.com">
            <a:extLst>
              <a:ext uri="{FF2B5EF4-FFF2-40B4-BE49-F238E27FC236}">
                <a16:creationId xmlns:a16="http://schemas.microsoft.com/office/drawing/2014/main" id="{ECBB2C5A-CE46-42B6-870C-43B95001D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682" y="4822838"/>
            <a:ext cx="2244060" cy="1887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asty butterflies turn sour without toxic wingmen | Science | AAAS">
            <a:extLst>
              <a:ext uri="{FF2B5EF4-FFF2-40B4-BE49-F238E27FC236}">
                <a16:creationId xmlns:a16="http://schemas.microsoft.com/office/drawing/2014/main" id="{921DE776-F294-4777-AE4E-B44276A39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641" y="307944"/>
            <a:ext cx="1867270" cy="10503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birds fly: New USC study examines the evolution of flight feathers">
            <a:extLst>
              <a:ext uri="{FF2B5EF4-FFF2-40B4-BE49-F238E27FC236}">
                <a16:creationId xmlns:a16="http://schemas.microsoft.com/office/drawing/2014/main" id="{50FAA3FB-925C-404B-98C7-23FF221F9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3911" y="303258"/>
            <a:ext cx="1583499" cy="10550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yotis austroriparius - Bat Conservation International">
            <a:extLst>
              <a:ext uri="{FF2B5EF4-FFF2-40B4-BE49-F238E27FC236}">
                <a16:creationId xmlns:a16="http://schemas.microsoft.com/office/drawing/2014/main" id="{542CC30A-EA28-4E9C-A445-A033A1FFA7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1378" y="1325911"/>
            <a:ext cx="2196668" cy="128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8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2000"/>
                                        <p:tgtEl>
                                          <p:spTgt spid="1032"/>
                                        </p:tgtEl>
                                      </p:cBhvr>
                                    </p:animEffect>
                                    <p:anim calcmode="lin" valueType="num">
                                      <p:cBhvr>
                                        <p:cTn id="24" dur="2000" fill="hold"/>
                                        <p:tgtEl>
                                          <p:spTgt spid="1032"/>
                                        </p:tgtEl>
                                        <p:attrNameLst>
                                          <p:attrName>ppt_w</p:attrName>
                                        </p:attrNameLst>
                                      </p:cBhvr>
                                      <p:tavLst>
                                        <p:tav tm="0" fmla="#ppt_w*sin(2.5*pi*$)">
                                          <p:val>
                                            <p:fltVal val="0"/>
                                          </p:val>
                                        </p:tav>
                                        <p:tav tm="100000">
                                          <p:val>
                                            <p:fltVal val="1"/>
                                          </p:val>
                                        </p:tav>
                                      </p:tavLst>
                                    </p:anim>
                                    <p:anim calcmode="lin" valueType="num">
                                      <p:cBhvr>
                                        <p:cTn id="25" dur="2000" fill="hold"/>
                                        <p:tgtEl>
                                          <p:spTgt spid="1032"/>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2000"/>
                                        <p:tgtEl>
                                          <p:spTgt spid="1034"/>
                                        </p:tgtEl>
                                      </p:cBhvr>
                                    </p:animEffect>
                                    <p:anim calcmode="lin" valueType="num">
                                      <p:cBhvr>
                                        <p:cTn id="29" dur="2000" fill="hold"/>
                                        <p:tgtEl>
                                          <p:spTgt spid="1034"/>
                                        </p:tgtEl>
                                        <p:attrNameLst>
                                          <p:attrName>ppt_w</p:attrName>
                                        </p:attrNameLst>
                                      </p:cBhvr>
                                      <p:tavLst>
                                        <p:tav tm="0" fmla="#ppt_w*sin(2.5*pi*$)">
                                          <p:val>
                                            <p:fltVal val="0"/>
                                          </p:val>
                                        </p:tav>
                                        <p:tav tm="100000">
                                          <p:val>
                                            <p:fltVal val="1"/>
                                          </p:val>
                                        </p:tav>
                                      </p:tavLst>
                                    </p:anim>
                                    <p:anim calcmode="lin" valueType="num">
                                      <p:cBhvr>
                                        <p:cTn id="30" dur="2000" fill="hold"/>
                                        <p:tgtEl>
                                          <p:spTgt spid="1034"/>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036"/>
                                        </p:tgtEl>
                                        <p:attrNameLst>
                                          <p:attrName>style.visibility</p:attrName>
                                        </p:attrNameLst>
                                      </p:cBhvr>
                                      <p:to>
                                        <p:strVal val="visible"/>
                                      </p:to>
                                    </p:set>
                                    <p:animEffect transition="in" filter="fade">
                                      <p:cBhvr>
                                        <p:cTn id="33" dur="2000"/>
                                        <p:tgtEl>
                                          <p:spTgt spid="1036"/>
                                        </p:tgtEl>
                                      </p:cBhvr>
                                    </p:animEffect>
                                    <p:anim calcmode="lin" valueType="num">
                                      <p:cBhvr>
                                        <p:cTn id="34" dur="2000" fill="hold"/>
                                        <p:tgtEl>
                                          <p:spTgt spid="1036"/>
                                        </p:tgtEl>
                                        <p:attrNameLst>
                                          <p:attrName>ppt_w</p:attrName>
                                        </p:attrNameLst>
                                      </p:cBhvr>
                                      <p:tavLst>
                                        <p:tav tm="0" fmla="#ppt_w*sin(2.5*pi*$)">
                                          <p:val>
                                            <p:fltVal val="0"/>
                                          </p:val>
                                        </p:tav>
                                        <p:tav tm="100000">
                                          <p:val>
                                            <p:fltVal val="1"/>
                                          </p:val>
                                        </p:tav>
                                      </p:tavLst>
                                    </p:anim>
                                    <p:anim calcmode="lin" valueType="num">
                                      <p:cBhvr>
                                        <p:cTn id="35" dur="2000" fill="hold"/>
                                        <p:tgtEl>
                                          <p:spTgt spid="103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 calcmode="lin" valueType="num">
                                      <p:cBhvr>
                                        <p:cTn id="56" dur="1000" fill="hold"/>
                                        <p:tgtEl>
                                          <p:spTgt spid="1026"/>
                                        </p:tgtEl>
                                        <p:attrNameLst>
                                          <p:attrName>ppt_w</p:attrName>
                                        </p:attrNameLst>
                                      </p:cBhvr>
                                      <p:tavLst>
                                        <p:tav tm="0">
                                          <p:val>
                                            <p:fltVal val="0"/>
                                          </p:val>
                                        </p:tav>
                                        <p:tav tm="100000">
                                          <p:val>
                                            <p:strVal val="#ppt_w"/>
                                          </p:val>
                                        </p:tav>
                                      </p:tavLst>
                                    </p:anim>
                                    <p:anim calcmode="lin" valueType="num">
                                      <p:cBhvr>
                                        <p:cTn id="57" dur="1000" fill="hold"/>
                                        <p:tgtEl>
                                          <p:spTgt spid="1026"/>
                                        </p:tgtEl>
                                        <p:attrNameLst>
                                          <p:attrName>ppt_h</p:attrName>
                                        </p:attrNameLst>
                                      </p:cBhvr>
                                      <p:tavLst>
                                        <p:tav tm="0">
                                          <p:val>
                                            <p:fltVal val="0"/>
                                          </p:val>
                                        </p:tav>
                                        <p:tav tm="100000">
                                          <p:val>
                                            <p:strVal val="#ppt_h"/>
                                          </p:val>
                                        </p:tav>
                                      </p:tavLst>
                                    </p:anim>
                                    <p:anim calcmode="lin" valueType="num">
                                      <p:cBhvr>
                                        <p:cTn id="58" dur="1000" fill="hold"/>
                                        <p:tgtEl>
                                          <p:spTgt spid="1026"/>
                                        </p:tgtEl>
                                        <p:attrNameLst>
                                          <p:attrName>style.rotation</p:attrName>
                                        </p:attrNameLst>
                                      </p:cBhvr>
                                      <p:tavLst>
                                        <p:tav tm="0">
                                          <p:val>
                                            <p:fltVal val="90"/>
                                          </p:val>
                                        </p:tav>
                                        <p:tav tm="100000">
                                          <p:val>
                                            <p:fltVal val="0"/>
                                          </p:val>
                                        </p:tav>
                                      </p:tavLst>
                                    </p:anim>
                                    <p:animEffect transition="in" filter="fade">
                                      <p:cBhvr>
                                        <p:cTn id="59" dur="1000"/>
                                        <p:tgtEl>
                                          <p:spTgt spid="1026"/>
                                        </p:tgtEl>
                                      </p:cBhvr>
                                    </p:animEffect>
                                  </p:childTnLst>
                                </p:cTn>
                              </p:par>
                              <p:par>
                                <p:cTn id="60" presetID="31" presetClass="entr" presetSubtype="0" fill="hold" nodeType="withEffect">
                                  <p:stCondLst>
                                    <p:cond delay="0"/>
                                  </p:stCondLst>
                                  <p:childTnLst>
                                    <p:set>
                                      <p:cBhvr>
                                        <p:cTn id="61" dur="1" fill="hold">
                                          <p:stCondLst>
                                            <p:cond delay="0"/>
                                          </p:stCondLst>
                                        </p:cTn>
                                        <p:tgtEl>
                                          <p:spTgt spid="1030"/>
                                        </p:tgtEl>
                                        <p:attrNameLst>
                                          <p:attrName>style.visibility</p:attrName>
                                        </p:attrNameLst>
                                      </p:cBhvr>
                                      <p:to>
                                        <p:strVal val="visible"/>
                                      </p:to>
                                    </p:set>
                                    <p:anim calcmode="lin" valueType="num">
                                      <p:cBhvr>
                                        <p:cTn id="62" dur="1000" fill="hold"/>
                                        <p:tgtEl>
                                          <p:spTgt spid="1030"/>
                                        </p:tgtEl>
                                        <p:attrNameLst>
                                          <p:attrName>ppt_w</p:attrName>
                                        </p:attrNameLst>
                                      </p:cBhvr>
                                      <p:tavLst>
                                        <p:tav tm="0">
                                          <p:val>
                                            <p:fltVal val="0"/>
                                          </p:val>
                                        </p:tav>
                                        <p:tav tm="100000">
                                          <p:val>
                                            <p:strVal val="#ppt_w"/>
                                          </p:val>
                                        </p:tav>
                                      </p:tavLst>
                                    </p:anim>
                                    <p:anim calcmode="lin" valueType="num">
                                      <p:cBhvr>
                                        <p:cTn id="63" dur="1000" fill="hold"/>
                                        <p:tgtEl>
                                          <p:spTgt spid="1030"/>
                                        </p:tgtEl>
                                        <p:attrNameLst>
                                          <p:attrName>ppt_h</p:attrName>
                                        </p:attrNameLst>
                                      </p:cBhvr>
                                      <p:tavLst>
                                        <p:tav tm="0">
                                          <p:val>
                                            <p:fltVal val="0"/>
                                          </p:val>
                                        </p:tav>
                                        <p:tav tm="100000">
                                          <p:val>
                                            <p:strVal val="#ppt_h"/>
                                          </p:val>
                                        </p:tav>
                                      </p:tavLst>
                                    </p:anim>
                                    <p:anim calcmode="lin" valueType="num">
                                      <p:cBhvr>
                                        <p:cTn id="64" dur="1000" fill="hold"/>
                                        <p:tgtEl>
                                          <p:spTgt spid="1030"/>
                                        </p:tgtEl>
                                        <p:attrNameLst>
                                          <p:attrName>style.rotation</p:attrName>
                                        </p:attrNameLst>
                                      </p:cBhvr>
                                      <p:tavLst>
                                        <p:tav tm="0">
                                          <p:val>
                                            <p:fltVal val="90"/>
                                          </p:val>
                                        </p:tav>
                                        <p:tav tm="100000">
                                          <p:val>
                                            <p:fltVal val="0"/>
                                          </p:val>
                                        </p:tav>
                                      </p:tavLst>
                                    </p:anim>
                                    <p:animEffect transition="in" filter="fade">
                                      <p:cBhvr>
                                        <p:cTn id="65"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A61A-124A-4EA6-8DE5-F78FAEF41251}"/>
              </a:ext>
            </a:extLst>
          </p:cNvPr>
          <p:cNvSpPr>
            <a:spLocks noGrp="1"/>
          </p:cNvSpPr>
          <p:nvPr>
            <p:ph type="title"/>
          </p:nvPr>
        </p:nvSpPr>
        <p:spPr>
          <a:xfrm>
            <a:off x="875083" y="76980"/>
            <a:ext cx="9905998" cy="1478570"/>
          </a:xfrm>
        </p:spPr>
        <p:txBody>
          <a:bodyPr/>
          <a:lstStyle/>
          <a:p>
            <a:r>
              <a:rPr lang="en-US" dirty="0"/>
              <a:t>Challenges to classifying on the species concept:   page 396</a:t>
            </a:r>
          </a:p>
        </p:txBody>
      </p:sp>
      <p:sp>
        <p:nvSpPr>
          <p:cNvPr id="3" name="Content Placeholder 2">
            <a:extLst>
              <a:ext uri="{FF2B5EF4-FFF2-40B4-BE49-F238E27FC236}">
                <a16:creationId xmlns:a16="http://schemas.microsoft.com/office/drawing/2014/main" id="{035109CA-89F6-4B62-A19F-FEAE308F421E}"/>
              </a:ext>
            </a:extLst>
          </p:cNvPr>
          <p:cNvSpPr>
            <a:spLocks noGrp="1"/>
          </p:cNvSpPr>
          <p:nvPr>
            <p:ph idx="1"/>
          </p:nvPr>
        </p:nvSpPr>
        <p:spPr>
          <a:xfrm>
            <a:off x="3231472" y="1691164"/>
            <a:ext cx="5566299" cy="5058314"/>
          </a:xfrm>
        </p:spPr>
        <p:txBody>
          <a:bodyPr>
            <a:noAutofit/>
          </a:bodyPr>
          <a:lstStyle/>
          <a:p>
            <a:pPr algn="ctr"/>
            <a:r>
              <a:rPr lang="en-US" sz="3200" dirty="0"/>
              <a:t>Asexual species</a:t>
            </a:r>
          </a:p>
          <a:p>
            <a:pPr algn="ctr"/>
            <a:r>
              <a:rPr lang="en-US" sz="3200" dirty="0"/>
              <a:t>Fossilized/extinct species</a:t>
            </a:r>
          </a:p>
          <a:p>
            <a:pPr algn="ctr"/>
            <a:r>
              <a:rPr lang="en-US" sz="3200" dirty="0"/>
              <a:t>Determining when one species has changed into another</a:t>
            </a:r>
          </a:p>
          <a:p>
            <a:pPr algn="ctr"/>
            <a:r>
              <a:rPr lang="en-US" sz="3200" dirty="0"/>
              <a:t>Classifying ring species</a:t>
            </a:r>
          </a:p>
          <a:p>
            <a:pPr algn="ctr"/>
            <a:r>
              <a:rPr lang="en-US" sz="3200" dirty="0"/>
              <a:t>Hybrid species that are not sterile</a:t>
            </a:r>
          </a:p>
        </p:txBody>
      </p:sp>
      <p:pic>
        <p:nvPicPr>
          <p:cNvPr id="3076" name="Picture 4" descr="bacteria">
            <a:extLst>
              <a:ext uri="{FF2B5EF4-FFF2-40B4-BE49-F238E27FC236}">
                <a16:creationId xmlns:a16="http://schemas.microsoft.com/office/drawing/2014/main" id="{6D30763F-936C-45C2-917D-1164735A4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78" y="1748112"/>
            <a:ext cx="2318640" cy="13138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ystrosaurus | Prehistoric wildlife, Prehistoric creatures, Species">
            <a:extLst>
              <a:ext uri="{FF2B5EF4-FFF2-40B4-BE49-F238E27FC236}">
                <a16:creationId xmlns:a16="http://schemas.microsoft.com/office/drawing/2014/main" id="{DDD66300-E6E1-4750-80A6-2489E91F6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830824"/>
            <a:ext cx="2563427" cy="13437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ivergence processes in the ring species Ensatina eschscholtzii. a)... |  Download Scientific Diagram">
            <a:extLst>
              <a:ext uri="{FF2B5EF4-FFF2-40B4-BE49-F238E27FC236}">
                <a16:creationId xmlns:a16="http://schemas.microsoft.com/office/drawing/2014/main" id="{9BCC96AD-7B88-4726-89EC-30006D681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52" y="3795992"/>
            <a:ext cx="2976425" cy="218271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re any hybrid animals able to reproduce offspring? If so, is it only with  another hybrid or one of the parent animal species? - Quora">
            <a:extLst>
              <a:ext uri="{FF2B5EF4-FFF2-40B4-BE49-F238E27FC236}">
                <a16:creationId xmlns:a16="http://schemas.microsoft.com/office/drawing/2014/main" id="{A230C880-4C45-4E17-91AD-9225AEDAA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1068" y="4220321"/>
            <a:ext cx="3172559" cy="237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3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ppt_x"/>
                                          </p:val>
                                        </p:tav>
                                        <p:tav tm="100000">
                                          <p:val>
                                            <p:strVal val="#ppt_x"/>
                                          </p:val>
                                        </p:tav>
                                      </p:tavLst>
                                    </p:anim>
                                    <p:anim calcmode="lin" valueType="num">
                                      <p:cBhvr additive="base">
                                        <p:cTn id="2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80"/>
                                        </p:tgtEl>
                                        <p:attrNameLst>
                                          <p:attrName>style.visibility</p:attrName>
                                        </p:attrNameLst>
                                      </p:cBhvr>
                                      <p:to>
                                        <p:strVal val="visible"/>
                                      </p:to>
                                    </p:set>
                                    <p:anim calcmode="lin" valueType="num">
                                      <p:cBhvr additive="base">
                                        <p:cTn id="43" dur="500" fill="hold"/>
                                        <p:tgtEl>
                                          <p:spTgt spid="3080"/>
                                        </p:tgtEl>
                                        <p:attrNameLst>
                                          <p:attrName>ppt_x</p:attrName>
                                        </p:attrNameLst>
                                      </p:cBhvr>
                                      <p:tavLst>
                                        <p:tav tm="0">
                                          <p:val>
                                            <p:strVal val="#ppt_x"/>
                                          </p:val>
                                        </p:tav>
                                        <p:tav tm="100000">
                                          <p:val>
                                            <p:strVal val="#ppt_x"/>
                                          </p:val>
                                        </p:tav>
                                      </p:tavLst>
                                    </p:anim>
                                    <p:anim calcmode="lin" valueType="num">
                                      <p:cBhvr additive="base">
                                        <p:cTn id="4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82"/>
                                        </p:tgtEl>
                                        <p:attrNameLst>
                                          <p:attrName>style.visibility</p:attrName>
                                        </p:attrNameLst>
                                      </p:cBhvr>
                                      <p:to>
                                        <p:strVal val="visible"/>
                                      </p:to>
                                    </p:set>
                                    <p:anim calcmode="lin" valueType="num">
                                      <p:cBhvr additive="base">
                                        <p:cTn id="55" dur="500" fill="hold"/>
                                        <p:tgtEl>
                                          <p:spTgt spid="3082"/>
                                        </p:tgtEl>
                                        <p:attrNameLst>
                                          <p:attrName>ppt_x</p:attrName>
                                        </p:attrNameLst>
                                      </p:cBhvr>
                                      <p:tavLst>
                                        <p:tav tm="0">
                                          <p:val>
                                            <p:strVal val="#ppt_x"/>
                                          </p:val>
                                        </p:tav>
                                        <p:tav tm="100000">
                                          <p:val>
                                            <p:strVal val="#ppt_x"/>
                                          </p:val>
                                        </p:tav>
                                      </p:tavLst>
                                    </p:anim>
                                    <p:anim calcmode="lin" valueType="num">
                                      <p:cBhvr additive="base">
                                        <p:cTn id="56"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3536-BD32-41E2-9CD6-EC51D741B3C3}"/>
              </a:ext>
            </a:extLst>
          </p:cNvPr>
          <p:cNvSpPr>
            <a:spLocks noGrp="1"/>
          </p:cNvSpPr>
          <p:nvPr>
            <p:ph type="title"/>
          </p:nvPr>
        </p:nvSpPr>
        <p:spPr>
          <a:xfrm>
            <a:off x="730081" y="94735"/>
            <a:ext cx="9905998" cy="1478570"/>
          </a:xfrm>
        </p:spPr>
        <p:txBody>
          <a:bodyPr/>
          <a:lstStyle/>
          <a:p>
            <a:r>
              <a:rPr lang="en-US" dirty="0"/>
              <a:t>Vocabulary cont. </a:t>
            </a:r>
            <a:br>
              <a:rPr lang="en-US" dirty="0"/>
            </a:br>
            <a:endParaRPr lang="en-US" dirty="0"/>
          </a:p>
        </p:txBody>
      </p:sp>
      <p:sp>
        <p:nvSpPr>
          <p:cNvPr id="3" name="Content Placeholder 2">
            <a:extLst>
              <a:ext uri="{FF2B5EF4-FFF2-40B4-BE49-F238E27FC236}">
                <a16:creationId xmlns:a16="http://schemas.microsoft.com/office/drawing/2014/main" id="{5CF62AF5-0124-446A-8901-AF66AB2E0D4C}"/>
              </a:ext>
            </a:extLst>
          </p:cNvPr>
          <p:cNvSpPr>
            <a:spLocks noGrp="1"/>
          </p:cNvSpPr>
          <p:nvPr>
            <p:ph idx="1"/>
          </p:nvPr>
        </p:nvSpPr>
        <p:spPr>
          <a:xfrm>
            <a:off x="730081" y="1225117"/>
            <a:ext cx="6105726" cy="5370991"/>
          </a:xfrm>
        </p:spPr>
        <p:txBody>
          <a:bodyPr>
            <a:noAutofit/>
          </a:bodyPr>
          <a:lstStyle/>
          <a:p>
            <a:r>
              <a:rPr lang="en-US" sz="2800" dirty="0"/>
              <a:t>Micro-evolution  - Small scale examples of evolution. </a:t>
            </a:r>
            <a:r>
              <a:rPr lang="en-US" sz="2000" dirty="0"/>
              <a:t>(typically within the same species)</a:t>
            </a:r>
          </a:p>
          <a:p>
            <a:pPr lvl="1"/>
            <a:r>
              <a:rPr lang="en-US" sz="2800" dirty="0"/>
              <a:t>Ex.  The increase in milk production in dairy cows in the 20</a:t>
            </a:r>
            <a:r>
              <a:rPr lang="en-US" sz="2800" baseline="30000" dirty="0"/>
              <a:t>th</a:t>
            </a:r>
            <a:r>
              <a:rPr lang="en-US" sz="2800" dirty="0"/>
              <a:t> century</a:t>
            </a:r>
          </a:p>
          <a:p>
            <a:r>
              <a:rPr lang="en-US" sz="2800" dirty="0"/>
              <a:t>Macro-evolution –  Large scale examples of evolution.  </a:t>
            </a:r>
            <a:r>
              <a:rPr lang="en-US" sz="2000" dirty="0"/>
              <a:t>(typically illustrating one species is the ancestor of another)</a:t>
            </a:r>
          </a:p>
          <a:p>
            <a:pPr lvl="1"/>
            <a:r>
              <a:rPr lang="en-US" sz="2800" dirty="0"/>
              <a:t>Ex.  Producing a 200 ton dinosaur from rabbit sized reptile ancestors. </a:t>
            </a:r>
          </a:p>
          <a:p>
            <a:pPr lvl="1"/>
            <a:endParaRPr lang="en-US" sz="2800" dirty="0"/>
          </a:p>
        </p:txBody>
      </p:sp>
      <p:pic>
        <p:nvPicPr>
          <p:cNvPr id="4100" name="Picture 4" descr="https://borne.files.wordpress.com/2017/10/micro-macro.jpg?w=336&amp;h=446">
            <a:extLst>
              <a:ext uri="{FF2B5EF4-FFF2-40B4-BE49-F238E27FC236}">
                <a16:creationId xmlns:a16="http://schemas.microsoft.com/office/drawing/2014/main" id="{A9176C71-D1CF-4637-92B4-D5731CED1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870" y="384810"/>
            <a:ext cx="4876663" cy="647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4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AAB0-E8D2-4760-A16D-A4B81ECA2EEB}"/>
              </a:ext>
            </a:extLst>
          </p:cNvPr>
          <p:cNvSpPr>
            <a:spLocks noGrp="1"/>
          </p:cNvSpPr>
          <p:nvPr>
            <p:ph type="title"/>
          </p:nvPr>
        </p:nvSpPr>
        <p:spPr>
          <a:xfrm>
            <a:off x="1141413" y="618518"/>
            <a:ext cx="9905998" cy="44828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C00951B-5A62-4A9E-81EB-FF0617BD70BD}"/>
              </a:ext>
            </a:extLst>
          </p:cNvPr>
          <p:cNvSpPr>
            <a:spLocks noGrp="1"/>
          </p:cNvSpPr>
          <p:nvPr>
            <p:ph idx="1"/>
          </p:nvPr>
        </p:nvSpPr>
        <p:spPr>
          <a:xfrm>
            <a:off x="577049" y="1066798"/>
            <a:ext cx="6533966" cy="5715741"/>
          </a:xfrm>
        </p:spPr>
        <p:txBody>
          <a:bodyPr>
            <a:noAutofit/>
          </a:bodyPr>
          <a:lstStyle/>
          <a:p>
            <a:r>
              <a:rPr lang="en-US" sz="2800" b="1" u="sng" dirty="0"/>
              <a:t>Punctuated equilibrium </a:t>
            </a:r>
            <a:r>
              <a:rPr lang="en-US" sz="2800" dirty="0"/>
              <a:t>–  When evolution occurs in a jerky fashion with large jumps interspersed between times of no or minimal change.  </a:t>
            </a:r>
          </a:p>
          <a:p>
            <a:r>
              <a:rPr lang="en-US" sz="2800" b="1" u="sng" dirty="0"/>
              <a:t>Adaptive radiation </a:t>
            </a:r>
            <a:r>
              <a:rPr lang="en-US" sz="2800" dirty="0"/>
              <a:t>– Brief periods of time with a large number of speciation events.  </a:t>
            </a:r>
          </a:p>
          <a:p>
            <a:pPr lvl="1"/>
            <a:r>
              <a:rPr lang="en-US" sz="2800" dirty="0"/>
              <a:t>Usually triggered by mass extinctions, colonization events (like Darwin’s finches), or evolutionary innovations like developing wings or exoskeletons. </a:t>
            </a:r>
          </a:p>
        </p:txBody>
      </p:sp>
      <p:pic>
        <p:nvPicPr>
          <p:cNvPr id="5122" name="Picture 2" descr="Adaptive Radiation — Definition &amp; Examples - Expii">
            <a:extLst>
              <a:ext uri="{FF2B5EF4-FFF2-40B4-BE49-F238E27FC236}">
                <a16:creationId xmlns:a16="http://schemas.microsoft.com/office/drawing/2014/main" id="{B153DFE9-C247-46F4-9317-7F2EC545E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780" y="3107184"/>
            <a:ext cx="5000220" cy="37508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volution by Darwinism or Punctuated Equilibrium?">
            <a:extLst>
              <a:ext uri="{FF2B5EF4-FFF2-40B4-BE49-F238E27FC236}">
                <a16:creationId xmlns:a16="http://schemas.microsoft.com/office/drawing/2014/main" id="{5A59A2DA-D6C3-4238-80C7-FF4D244D4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379" y="132708"/>
            <a:ext cx="3250568" cy="294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3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EB8C-7E05-40C6-B30D-FC9BB8F86A59}"/>
              </a:ext>
            </a:extLst>
          </p:cNvPr>
          <p:cNvSpPr>
            <a:spLocks noGrp="1"/>
          </p:cNvSpPr>
          <p:nvPr>
            <p:ph type="title"/>
          </p:nvPr>
        </p:nvSpPr>
        <p:spPr>
          <a:xfrm>
            <a:off x="1141413" y="618518"/>
            <a:ext cx="9905998" cy="571090"/>
          </a:xfrm>
        </p:spPr>
        <p:txBody>
          <a:bodyPr>
            <a:normAutofit fontScale="90000"/>
          </a:bodyPr>
          <a:lstStyle/>
          <a:p>
            <a:r>
              <a:rPr lang="en-US" dirty="0"/>
              <a:t>Vocab cont.   Page 411</a:t>
            </a:r>
          </a:p>
        </p:txBody>
      </p:sp>
      <p:sp>
        <p:nvSpPr>
          <p:cNvPr id="3" name="Content Placeholder 2">
            <a:extLst>
              <a:ext uri="{FF2B5EF4-FFF2-40B4-BE49-F238E27FC236}">
                <a16:creationId xmlns:a16="http://schemas.microsoft.com/office/drawing/2014/main" id="{07F24657-3604-48E1-863D-DDAB66C9E5F5}"/>
              </a:ext>
            </a:extLst>
          </p:cNvPr>
          <p:cNvSpPr>
            <a:spLocks noGrp="1"/>
          </p:cNvSpPr>
          <p:nvPr>
            <p:ph idx="1"/>
          </p:nvPr>
        </p:nvSpPr>
        <p:spPr>
          <a:xfrm>
            <a:off x="750795" y="1331652"/>
            <a:ext cx="6440117" cy="5406500"/>
          </a:xfrm>
        </p:spPr>
        <p:txBody>
          <a:bodyPr>
            <a:normAutofit/>
          </a:bodyPr>
          <a:lstStyle/>
          <a:p>
            <a:r>
              <a:rPr lang="en-US" dirty="0"/>
              <a:t>Mass extinctions – Large # of species becomes extinct over a short period of time due to extraordinary and sudden environmental change.  </a:t>
            </a:r>
          </a:p>
          <a:p>
            <a:pPr lvl="1"/>
            <a:r>
              <a:rPr lang="en-US" dirty="0"/>
              <a:t>Scientists believe the earth has had 5 to 8 mass extinctions in the past, (the most recent killed the dinosaurs).   Some think we are in the middle of one now, caused by humans. </a:t>
            </a:r>
          </a:p>
          <a:p>
            <a:r>
              <a:rPr lang="en-US" dirty="0"/>
              <a:t>Background extinctions – extinctions that occur at a lower rate during times other than mass extinctions. </a:t>
            </a:r>
          </a:p>
          <a:p>
            <a:endParaRPr lang="en-US" dirty="0"/>
          </a:p>
        </p:txBody>
      </p:sp>
      <p:pic>
        <p:nvPicPr>
          <p:cNvPr id="2050" name="Picture 2" descr="Mass extinction graph">
            <a:extLst>
              <a:ext uri="{FF2B5EF4-FFF2-40B4-BE49-F238E27FC236}">
                <a16:creationId xmlns:a16="http://schemas.microsoft.com/office/drawing/2014/main" id="{037584D0-84A4-452C-A607-AC6A7100B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838" y="3789001"/>
            <a:ext cx="3891333" cy="2834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ss Extinctions 6 lifeforms 0 - Earth Science - Science Forums">
            <a:extLst>
              <a:ext uri="{FF2B5EF4-FFF2-40B4-BE49-F238E27FC236}">
                <a16:creationId xmlns:a16="http://schemas.microsoft.com/office/drawing/2014/main" id="{25A1B5F7-FE85-408A-BC87-3559D395F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897" y="158354"/>
            <a:ext cx="4335217" cy="346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4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3CF0-4DA3-43BB-A872-B5D75F608573}"/>
              </a:ext>
            </a:extLst>
          </p:cNvPr>
          <p:cNvSpPr>
            <a:spLocks noGrp="1"/>
          </p:cNvSpPr>
          <p:nvPr>
            <p:ph type="title"/>
          </p:nvPr>
        </p:nvSpPr>
        <p:spPr/>
        <p:txBody>
          <a:bodyPr/>
          <a:lstStyle/>
          <a:p>
            <a:r>
              <a:rPr lang="en-US" dirty="0"/>
              <a:t>Shoulder Partner/Conversation buddy review: </a:t>
            </a:r>
          </a:p>
        </p:txBody>
      </p:sp>
      <p:sp>
        <p:nvSpPr>
          <p:cNvPr id="3" name="Content Placeholder 2">
            <a:extLst>
              <a:ext uri="{FF2B5EF4-FFF2-40B4-BE49-F238E27FC236}">
                <a16:creationId xmlns:a16="http://schemas.microsoft.com/office/drawing/2014/main" id="{345093C4-3DB4-4965-90D9-CF945B1B1441}"/>
              </a:ext>
            </a:extLst>
          </p:cNvPr>
          <p:cNvSpPr>
            <a:spLocks noGrp="1"/>
          </p:cNvSpPr>
          <p:nvPr>
            <p:ph idx="1"/>
          </p:nvPr>
        </p:nvSpPr>
        <p:spPr/>
        <p:txBody>
          <a:bodyPr/>
          <a:lstStyle/>
          <a:p>
            <a:r>
              <a:rPr lang="en-US" dirty="0"/>
              <a:t>What changed about the way we classify and why? </a:t>
            </a:r>
          </a:p>
          <a:p>
            <a:r>
              <a:rPr lang="en-US" dirty="0"/>
              <a:t>What is the difference between Micro-evolution and Macro-evolution?</a:t>
            </a:r>
          </a:p>
          <a:p>
            <a:r>
              <a:rPr lang="en-US" dirty="0"/>
              <a:t>How is Adaptive Radiation different from punctuated equilibrium? </a:t>
            </a:r>
          </a:p>
          <a:p>
            <a:r>
              <a:rPr lang="en-US" dirty="0"/>
              <a:t>What is the difference between mass extinctions and background extinctions?    </a:t>
            </a:r>
          </a:p>
        </p:txBody>
      </p:sp>
    </p:spTree>
    <p:extLst>
      <p:ext uri="{BB962C8B-B14F-4D97-AF65-F5344CB8AC3E}">
        <p14:creationId xmlns:p14="http://schemas.microsoft.com/office/powerpoint/2010/main" val="169387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0682-42DD-4321-B3B9-1B0D564A20BE}"/>
              </a:ext>
            </a:extLst>
          </p:cNvPr>
          <p:cNvSpPr>
            <a:spLocks noGrp="1"/>
          </p:cNvSpPr>
          <p:nvPr>
            <p:ph type="title"/>
          </p:nvPr>
        </p:nvSpPr>
        <p:spPr>
          <a:xfrm>
            <a:off x="1141413" y="201552"/>
            <a:ext cx="9905998" cy="1478570"/>
          </a:xfrm>
        </p:spPr>
        <p:txBody>
          <a:bodyPr/>
          <a:lstStyle/>
          <a:p>
            <a:r>
              <a:rPr lang="en-US" dirty="0"/>
              <a:t>Domains   (Chapter 13)</a:t>
            </a:r>
          </a:p>
        </p:txBody>
      </p:sp>
      <p:sp>
        <p:nvSpPr>
          <p:cNvPr id="3" name="Content Placeholder 2">
            <a:extLst>
              <a:ext uri="{FF2B5EF4-FFF2-40B4-BE49-F238E27FC236}">
                <a16:creationId xmlns:a16="http://schemas.microsoft.com/office/drawing/2014/main" id="{C2C64690-CC1A-4C94-9C86-62F7A2258EBE}"/>
              </a:ext>
            </a:extLst>
          </p:cNvPr>
          <p:cNvSpPr>
            <a:spLocks noGrp="1"/>
          </p:cNvSpPr>
          <p:nvPr>
            <p:ph idx="1"/>
          </p:nvPr>
        </p:nvSpPr>
        <p:spPr>
          <a:xfrm>
            <a:off x="816746" y="1571349"/>
            <a:ext cx="8025413" cy="525740"/>
          </a:xfrm>
        </p:spPr>
        <p:txBody>
          <a:bodyPr/>
          <a:lstStyle/>
          <a:p>
            <a:endParaRPr lang="en-US" dirty="0"/>
          </a:p>
        </p:txBody>
      </p:sp>
      <p:cxnSp>
        <p:nvCxnSpPr>
          <p:cNvPr id="5" name="Straight Connector 4">
            <a:extLst>
              <a:ext uri="{FF2B5EF4-FFF2-40B4-BE49-F238E27FC236}">
                <a16:creationId xmlns:a16="http://schemas.microsoft.com/office/drawing/2014/main" id="{E93DC6CF-EA5E-42B7-BABD-9FB240EA740A}"/>
              </a:ext>
            </a:extLst>
          </p:cNvPr>
          <p:cNvCxnSpPr>
            <a:cxnSpLocks/>
          </p:cNvCxnSpPr>
          <p:nvPr/>
        </p:nvCxnSpPr>
        <p:spPr>
          <a:xfrm flipV="1">
            <a:off x="2112886" y="3005021"/>
            <a:ext cx="7871690" cy="242811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6F0A84D-825C-4206-8D79-15A1C71956BC}"/>
              </a:ext>
            </a:extLst>
          </p:cNvPr>
          <p:cNvCxnSpPr>
            <a:cxnSpLocks/>
          </p:cNvCxnSpPr>
          <p:nvPr/>
        </p:nvCxnSpPr>
        <p:spPr>
          <a:xfrm>
            <a:off x="1598645" y="3194270"/>
            <a:ext cx="1244509" cy="198711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61A849-27A2-4516-92B4-65B7D14C750A}"/>
              </a:ext>
            </a:extLst>
          </p:cNvPr>
          <p:cNvCxnSpPr>
            <a:cxnSpLocks/>
          </p:cNvCxnSpPr>
          <p:nvPr/>
        </p:nvCxnSpPr>
        <p:spPr>
          <a:xfrm>
            <a:off x="8920363" y="2786242"/>
            <a:ext cx="301794" cy="45987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52ABD1-DF4F-4DDC-864D-E8350B537845}"/>
              </a:ext>
            </a:extLst>
          </p:cNvPr>
          <p:cNvCxnSpPr>
            <a:cxnSpLocks/>
          </p:cNvCxnSpPr>
          <p:nvPr/>
        </p:nvCxnSpPr>
        <p:spPr>
          <a:xfrm>
            <a:off x="5673474" y="2927118"/>
            <a:ext cx="711377" cy="11651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D7D7AA-BA09-40EC-8CAA-ADF6CC9DF12E}"/>
              </a:ext>
            </a:extLst>
          </p:cNvPr>
          <p:cNvCxnSpPr>
            <a:cxnSpLocks/>
          </p:cNvCxnSpPr>
          <p:nvPr/>
        </p:nvCxnSpPr>
        <p:spPr>
          <a:xfrm>
            <a:off x="4451479" y="2906582"/>
            <a:ext cx="826470" cy="151364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5B6F48-3C53-4AE2-91E4-1C0E73EDEB14}"/>
              </a:ext>
            </a:extLst>
          </p:cNvPr>
          <p:cNvCxnSpPr>
            <a:cxnSpLocks/>
          </p:cNvCxnSpPr>
          <p:nvPr/>
        </p:nvCxnSpPr>
        <p:spPr>
          <a:xfrm>
            <a:off x="3092207" y="3056067"/>
            <a:ext cx="1068436" cy="175926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5D60CF-DD84-447D-B375-39E7CF2CFE7C}"/>
              </a:ext>
            </a:extLst>
          </p:cNvPr>
          <p:cNvSpPr txBox="1"/>
          <p:nvPr/>
        </p:nvSpPr>
        <p:spPr>
          <a:xfrm>
            <a:off x="862934" y="2673939"/>
            <a:ext cx="1493562" cy="523220"/>
          </a:xfrm>
          <a:prstGeom prst="rect">
            <a:avLst/>
          </a:prstGeom>
          <a:noFill/>
        </p:spPr>
        <p:txBody>
          <a:bodyPr wrap="square" rtlCol="0">
            <a:spAutoFit/>
          </a:bodyPr>
          <a:lstStyle/>
          <a:p>
            <a:r>
              <a:rPr lang="en-US" sz="2800" dirty="0"/>
              <a:t>Bacteria</a:t>
            </a:r>
          </a:p>
        </p:txBody>
      </p:sp>
      <p:sp>
        <p:nvSpPr>
          <p:cNvPr id="24" name="TextBox 23">
            <a:extLst>
              <a:ext uri="{FF2B5EF4-FFF2-40B4-BE49-F238E27FC236}">
                <a16:creationId xmlns:a16="http://schemas.microsoft.com/office/drawing/2014/main" id="{A0D90234-1E73-47F5-B103-8DCF34D9164B}"/>
              </a:ext>
            </a:extLst>
          </p:cNvPr>
          <p:cNvSpPr txBox="1"/>
          <p:nvPr/>
        </p:nvSpPr>
        <p:spPr>
          <a:xfrm>
            <a:off x="3895418" y="2492958"/>
            <a:ext cx="1493562" cy="523220"/>
          </a:xfrm>
          <a:prstGeom prst="rect">
            <a:avLst/>
          </a:prstGeom>
          <a:noFill/>
        </p:spPr>
        <p:txBody>
          <a:bodyPr wrap="square" rtlCol="0">
            <a:spAutoFit/>
          </a:bodyPr>
          <a:lstStyle/>
          <a:p>
            <a:r>
              <a:rPr lang="en-US" sz="2800" dirty="0">
                <a:solidFill>
                  <a:srgbClr val="FFFF00"/>
                </a:solidFill>
              </a:rPr>
              <a:t>Protists</a:t>
            </a:r>
          </a:p>
        </p:txBody>
      </p:sp>
      <p:sp>
        <p:nvSpPr>
          <p:cNvPr id="25" name="TextBox 24">
            <a:extLst>
              <a:ext uri="{FF2B5EF4-FFF2-40B4-BE49-F238E27FC236}">
                <a16:creationId xmlns:a16="http://schemas.microsoft.com/office/drawing/2014/main" id="{1CD3F68B-324D-4146-BD34-C964F9E91D99}"/>
              </a:ext>
            </a:extLst>
          </p:cNvPr>
          <p:cNvSpPr txBox="1"/>
          <p:nvPr/>
        </p:nvSpPr>
        <p:spPr>
          <a:xfrm>
            <a:off x="5476466" y="1865352"/>
            <a:ext cx="1493562" cy="523220"/>
          </a:xfrm>
          <a:prstGeom prst="rect">
            <a:avLst/>
          </a:prstGeom>
          <a:noFill/>
        </p:spPr>
        <p:txBody>
          <a:bodyPr wrap="square" rtlCol="0">
            <a:spAutoFit/>
          </a:bodyPr>
          <a:lstStyle/>
          <a:p>
            <a:r>
              <a:rPr lang="en-US" sz="2800" dirty="0">
                <a:solidFill>
                  <a:srgbClr val="FFFF00"/>
                </a:solidFill>
              </a:rPr>
              <a:t>Eukarya</a:t>
            </a:r>
          </a:p>
        </p:txBody>
      </p:sp>
      <p:sp>
        <p:nvSpPr>
          <p:cNvPr id="26" name="TextBox 25">
            <a:extLst>
              <a:ext uri="{FF2B5EF4-FFF2-40B4-BE49-F238E27FC236}">
                <a16:creationId xmlns:a16="http://schemas.microsoft.com/office/drawing/2014/main" id="{2052BA80-EAFA-4E13-8577-F9D503D09B20}"/>
              </a:ext>
            </a:extLst>
          </p:cNvPr>
          <p:cNvSpPr txBox="1"/>
          <p:nvPr/>
        </p:nvSpPr>
        <p:spPr>
          <a:xfrm>
            <a:off x="2461595" y="2644972"/>
            <a:ext cx="1493562" cy="523220"/>
          </a:xfrm>
          <a:prstGeom prst="rect">
            <a:avLst/>
          </a:prstGeom>
          <a:noFill/>
        </p:spPr>
        <p:txBody>
          <a:bodyPr wrap="square" rtlCol="0">
            <a:spAutoFit/>
          </a:bodyPr>
          <a:lstStyle/>
          <a:p>
            <a:r>
              <a:rPr lang="en-US" sz="2800" dirty="0"/>
              <a:t>Archaea</a:t>
            </a:r>
          </a:p>
        </p:txBody>
      </p:sp>
      <p:sp>
        <p:nvSpPr>
          <p:cNvPr id="27" name="TextBox 26">
            <a:extLst>
              <a:ext uri="{FF2B5EF4-FFF2-40B4-BE49-F238E27FC236}">
                <a16:creationId xmlns:a16="http://schemas.microsoft.com/office/drawing/2014/main" id="{875BC1A5-35AF-4455-B139-24D6E9CC0CB3}"/>
              </a:ext>
            </a:extLst>
          </p:cNvPr>
          <p:cNvSpPr txBox="1"/>
          <p:nvPr/>
        </p:nvSpPr>
        <p:spPr>
          <a:xfrm>
            <a:off x="9553849" y="2298800"/>
            <a:ext cx="1493562" cy="523220"/>
          </a:xfrm>
          <a:prstGeom prst="rect">
            <a:avLst/>
          </a:prstGeom>
          <a:noFill/>
        </p:spPr>
        <p:txBody>
          <a:bodyPr wrap="square" rtlCol="0">
            <a:spAutoFit/>
          </a:bodyPr>
          <a:lstStyle/>
          <a:p>
            <a:r>
              <a:rPr lang="en-US" sz="2800" dirty="0">
                <a:solidFill>
                  <a:srgbClr val="FFFF00"/>
                </a:solidFill>
              </a:rPr>
              <a:t>Animals</a:t>
            </a:r>
          </a:p>
        </p:txBody>
      </p:sp>
      <p:sp>
        <p:nvSpPr>
          <p:cNvPr id="28" name="TextBox 27">
            <a:extLst>
              <a:ext uri="{FF2B5EF4-FFF2-40B4-BE49-F238E27FC236}">
                <a16:creationId xmlns:a16="http://schemas.microsoft.com/office/drawing/2014/main" id="{65C826EA-12E8-4424-B444-70D7E54E537F}"/>
              </a:ext>
            </a:extLst>
          </p:cNvPr>
          <p:cNvSpPr txBox="1"/>
          <p:nvPr/>
        </p:nvSpPr>
        <p:spPr>
          <a:xfrm>
            <a:off x="8363910" y="2343815"/>
            <a:ext cx="1493562" cy="523220"/>
          </a:xfrm>
          <a:prstGeom prst="rect">
            <a:avLst/>
          </a:prstGeom>
          <a:noFill/>
        </p:spPr>
        <p:txBody>
          <a:bodyPr wrap="square" rtlCol="0">
            <a:spAutoFit/>
          </a:bodyPr>
          <a:lstStyle/>
          <a:p>
            <a:r>
              <a:rPr lang="en-US" sz="2800" dirty="0">
                <a:solidFill>
                  <a:srgbClr val="FFFF00"/>
                </a:solidFill>
              </a:rPr>
              <a:t>Protists</a:t>
            </a:r>
          </a:p>
        </p:txBody>
      </p:sp>
      <p:sp>
        <p:nvSpPr>
          <p:cNvPr id="29" name="TextBox 28">
            <a:extLst>
              <a:ext uri="{FF2B5EF4-FFF2-40B4-BE49-F238E27FC236}">
                <a16:creationId xmlns:a16="http://schemas.microsoft.com/office/drawing/2014/main" id="{3C712826-3DBC-4D30-B724-5E026FD9D43E}"/>
              </a:ext>
            </a:extLst>
          </p:cNvPr>
          <p:cNvSpPr txBox="1"/>
          <p:nvPr/>
        </p:nvSpPr>
        <p:spPr>
          <a:xfrm>
            <a:off x="5116004" y="2453069"/>
            <a:ext cx="1493562" cy="523220"/>
          </a:xfrm>
          <a:prstGeom prst="rect">
            <a:avLst/>
          </a:prstGeom>
          <a:noFill/>
        </p:spPr>
        <p:txBody>
          <a:bodyPr wrap="square" rtlCol="0">
            <a:spAutoFit/>
          </a:bodyPr>
          <a:lstStyle/>
          <a:p>
            <a:r>
              <a:rPr lang="en-US" sz="2800" dirty="0">
                <a:solidFill>
                  <a:srgbClr val="FFFF00"/>
                </a:solidFill>
              </a:rPr>
              <a:t>Protists</a:t>
            </a:r>
          </a:p>
        </p:txBody>
      </p:sp>
      <p:cxnSp>
        <p:nvCxnSpPr>
          <p:cNvPr id="32" name="Straight Connector 31">
            <a:extLst>
              <a:ext uri="{FF2B5EF4-FFF2-40B4-BE49-F238E27FC236}">
                <a16:creationId xmlns:a16="http://schemas.microsoft.com/office/drawing/2014/main" id="{4F8863E3-00EC-4146-95E0-4C65BE63BB7B}"/>
              </a:ext>
            </a:extLst>
          </p:cNvPr>
          <p:cNvCxnSpPr>
            <a:cxnSpLocks/>
          </p:cNvCxnSpPr>
          <p:nvPr/>
        </p:nvCxnSpPr>
        <p:spPr>
          <a:xfrm flipH="1">
            <a:off x="6154274" y="2935549"/>
            <a:ext cx="308393" cy="73498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B71A9E2-EF81-473F-AE1C-BA04682B742F}"/>
              </a:ext>
            </a:extLst>
          </p:cNvPr>
          <p:cNvSpPr txBox="1"/>
          <p:nvPr/>
        </p:nvSpPr>
        <p:spPr>
          <a:xfrm>
            <a:off x="6232625" y="2492292"/>
            <a:ext cx="1493562" cy="523220"/>
          </a:xfrm>
          <a:prstGeom prst="rect">
            <a:avLst/>
          </a:prstGeom>
          <a:noFill/>
        </p:spPr>
        <p:txBody>
          <a:bodyPr wrap="square" rtlCol="0">
            <a:spAutoFit/>
          </a:bodyPr>
          <a:lstStyle/>
          <a:p>
            <a:r>
              <a:rPr lang="en-US" sz="2800" dirty="0">
                <a:solidFill>
                  <a:srgbClr val="FFFF00"/>
                </a:solidFill>
              </a:rPr>
              <a:t>Plants</a:t>
            </a:r>
          </a:p>
        </p:txBody>
      </p:sp>
      <p:cxnSp>
        <p:nvCxnSpPr>
          <p:cNvPr id="36" name="Straight Connector 35">
            <a:extLst>
              <a:ext uri="{FF2B5EF4-FFF2-40B4-BE49-F238E27FC236}">
                <a16:creationId xmlns:a16="http://schemas.microsoft.com/office/drawing/2014/main" id="{6B4C7641-195A-4B8A-8124-21051C83C646}"/>
              </a:ext>
            </a:extLst>
          </p:cNvPr>
          <p:cNvCxnSpPr>
            <a:cxnSpLocks/>
          </p:cNvCxnSpPr>
          <p:nvPr/>
        </p:nvCxnSpPr>
        <p:spPr>
          <a:xfrm>
            <a:off x="7671553" y="2906582"/>
            <a:ext cx="411365" cy="68970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8122265-5685-427E-81E4-A90C8DB19736}"/>
              </a:ext>
            </a:extLst>
          </p:cNvPr>
          <p:cNvSpPr txBox="1"/>
          <p:nvPr/>
        </p:nvSpPr>
        <p:spPr>
          <a:xfrm>
            <a:off x="7264569" y="2388572"/>
            <a:ext cx="1493562" cy="523220"/>
          </a:xfrm>
          <a:prstGeom prst="rect">
            <a:avLst/>
          </a:prstGeom>
          <a:noFill/>
        </p:spPr>
        <p:txBody>
          <a:bodyPr wrap="square" rtlCol="0">
            <a:spAutoFit/>
          </a:bodyPr>
          <a:lstStyle/>
          <a:p>
            <a:r>
              <a:rPr lang="en-US" sz="2800" dirty="0">
                <a:solidFill>
                  <a:srgbClr val="FFFF00"/>
                </a:solidFill>
              </a:rPr>
              <a:t>Fungi</a:t>
            </a:r>
          </a:p>
        </p:txBody>
      </p:sp>
      <p:sp>
        <p:nvSpPr>
          <p:cNvPr id="40" name="Freeform: Shape 39">
            <a:extLst>
              <a:ext uri="{FF2B5EF4-FFF2-40B4-BE49-F238E27FC236}">
                <a16:creationId xmlns:a16="http://schemas.microsoft.com/office/drawing/2014/main" id="{DD8026B8-8B8D-4F8C-AC17-31CFFC0634C3}"/>
              </a:ext>
            </a:extLst>
          </p:cNvPr>
          <p:cNvSpPr/>
          <p:nvPr/>
        </p:nvSpPr>
        <p:spPr>
          <a:xfrm>
            <a:off x="3535158" y="2230877"/>
            <a:ext cx="7699370" cy="819760"/>
          </a:xfrm>
          <a:custGeom>
            <a:avLst/>
            <a:gdLst>
              <a:gd name="connsiteX0" fmla="*/ 504868 w 8310409"/>
              <a:gd name="connsiteY0" fmla="*/ 370998 h 484992"/>
              <a:gd name="connsiteX1" fmla="*/ 744565 w 8310409"/>
              <a:gd name="connsiteY1" fmla="*/ 131301 h 484992"/>
              <a:gd name="connsiteX2" fmla="*/ 7615881 w 8310409"/>
              <a:gd name="connsiteY2" fmla="*/ 7014 h 484992"/>
              <a:gd name="connsiteX3" fmla="*/ 7553738 w 8310409"/>
              <a:gd name="connsiteY3" fmla="*/ 335488 h 484992"/>
            </a:gdLst>
            <a:ahLst/>
            <a:cxnLst>
              <a:cxn ang="0">
                <a:pos x="connsiteX0" y="connsiteY0"/>
              </a:cxn>
              <a:cxn ang="0">
                <a:pos x="connsiteX1" y="connsiteY1"/>
              </a:cxn>
              <a:cxn ang="0">
                <a:pos x="connsiteX2" y="connsiteY2"/>
              </a:cxn>
              <a:cxn ang="0">
                <a:pos x="connsiteX3" y="connsiteY3"/>
              </a:cxn>
            </a:cxnLst>
            <a:rect l="l" t="t" r="r" b="b"/>
            <a:pathLst>
              <a:path w="8310409" h="484992">
                <a:moveTo>
                  <a:pt x="504868" y="370998"/>
                </a:moveTo>
                <a:cubicBezTo>
                  <a:pt x="32132" y="281481"/>
                  <a:pt x="-440604" y="191965"/>
                  <a:pt x="744565" y="131301"/>
                </a:cubicBezTo>
                <a:cubicBezTo>
                  <a:pt x="1929734" y="70637"/>
                  <a:pt x="6481019" y="-27017"/>
                  <a:pt x="7615881" y="7014"/>
                </a:cubicBezTo>
                <a:cubicBezTo>
                  <a:pt x="8750743" y="41045"/>
                  <a:pt x="8323136" y="798606"/>
                  <a:pt x="7553738" y="335488"/>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30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1F82-F7C8-4FC0-8598-9D79D6E187FE}"/>
              </a:ext>
            </a:extLst>
          </p:cNvPr>
          <p:cNvSpPr>
            <a:spLocks noGrp="1"/>
          </p:cNvSpPr>
          <p:nvPr>
            <p:ph type="title"/>
          </p:nvPr>
        </p:nvSpPr>
        <p:spPr/>
        <p:txBody>
          <a:bodyPr/>
          <a:lstStyle/>
          <a:p>
            <a:r>
              <a:rPr lang="en-US" dirty="0"/>
              <a:t>Domain: Bacteria</a:t>
            </a:r>
          </a:p>
        </p:txBody>
      </p:sp>
      <p:sp>
        <p:nvSpPr>
          <p:cNvPr id="3" name="Content Placeholder 2">
            <a:extLst>
              <a:ext uri="{FF2B5EF4-FFF2-40B4-BE49-F238E27FC236}">
                <a16:creationId xmlns:a16="http://schemas.microsoft.com/office/drawing/2014/main" id="{A95F1C4E-DD04-4566-9647-A3342CCE08AE}"/>
              </a:ext>
            </a:extLst>
          </p:cNvPr>
          <p:cNvSpPr>
            <a:spLocks noGrp="1"/>
          </p:cNvSpPr>
          <p:nvPr>
            <p:ph idx="1"/>
          </p:nvPr>
        </p:nvSpPr>
        <p:spPr/>
        <p:txBody>
          <a:bodyPr>
            <a:noAutofit/>
          </a:bodyPr>
          <a:lstStyle/>
          <a:p>
            <a:r>
              <a:rPr lang="en-US" sz="2800" dirty="0"/>
              <a:t>Single celled </a:t>
            </a:r>
          </a:p>
          <a:p>
            <a:r>
              <a:rPr lang="en-US" sz="2800" dirty="0"/>
              <a:t>Prokaryotic</a:t>
            </a:r>
          </a:p>
          <a:p>
            <a:r>
              <a:rPr lang="en-US" sz="2800" dirty="0"/>
              <a:t>Asexual reproduction</a:t>
            </a:r>
          </a:p>
          <a:p>
            <a:r>
              <a:rPr lang="en-US" sz="2800" dirty="0"/>
              <a:t>Classified by shape and DNA sequences</a:t>
            </a:r>
          </a:p>
          <a:p>
            <a:r>
              <a:rPr lang="en-US" sz="2800" dirty="0"/>
              <a:t>Peptidoglycan cell wall</a:t>
            </a:r>
          </a:p>
          <a:p>
            <a:r>
              <a:rPr lang="en-US" sz="2800" dirty="0"/>
              <a:t>Gram positive and Gram negative staining </a:t>
            </a:r>
          </a:p>
        </p:txBody>
      </p:sp>
      <p:pic>
        <p:nvPicPr>
          <p:cNvPr id="1026" name="Picture 2" descr="Gram Staining | BioNinja">
            <a:extLst>
              <a:ext uri="{FF2B5EF4-FFF2-40B4-BE49-F238E27FC236}">
                <a16:creationId xmlns:a16="http://schemas.microsoft.com/office/drawing/2014/main" id="{82425D82-3267-41F8-84DE-3E085BFE1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032" y="4421079"/>
            <a:ext cx="4526968" cy="1949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roduction to Bacteria | Let's Talk Science">
            <a:extLst>
              <a:ext uri="{FF2B5EF4-FFF2-40B4-BE49-F238E27FC236}">
                <a16:creationId xmlns:a16="http://schemas.microsoft.com/office/drawing/2014/main" id="{24DF0485-124C-4C9D-9513-63FEBF777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696" y="266699"/>
            <a:ext cx="5423010" cy="396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10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6647-51B4-4B30-B4DE-2D1E13EDD308}"/>
              </a:ext>
            </a:extLst>
          </p:cNvPr>
          <p:cNvSpPr>
            <a:spLocks noGrp="1"/>
          </p:cNvSpPr>
          <p:nvPr>
            <p:ph type="title"/>
          </p:nvPr>
        </p:nvSpPr>
        <p:spPr>
          <a:xfrm>
            <a:off x="1141412" y="-112388"/>
            <a:ext cx="9905998" cy="1478570"/>
          </a:xfrm>
        </p:spPr>
        <p:txBody>
          <a:bodyPr/>
          <a:lstStyle/>
          <a:p>
            <a:r>
              <a:rPr lang="en-US" dirty="0"/>
              <a:t>Domain Archaea</a:t>
            </a:r>
          </a:p>
        </p:txBody>
      </p:sp>
      <p:sp>
        <p:nvSpPr>
          <p:cNvPr id="3" name="Content Placeholder 2">
            <a:extLst>
              <a:ext uri="{FF2B5EF4-FFF2-40B4-BE49-F238E27FC236}">
                <a16:creationId xmlns:a16="http://schemas.microsoft.com/office/drawing/2014/main" id="{7AA7198B-F413-4C1C-8959-114E4B9C3264}"/>
              </a:ext>
            </a:extLst>
          </p:cNvPr>
          <p:cNvSpPr>
            <a:spLocks noGrp="1"/>
          </p:cNvSpPr>
          <p:nvPr>
            <p:ph idx="1"/>
          </p:nvPr>
        </p:nvSpPr>
        <p:spPr>
          <a:xfrm>
            <a:off x="1141412" y="1175287"/>
            <a:ext cx="9905999" cy="5358677"/>
          </a:xfrm>
        </p:spPr>
        <p:txBody>
          <a:bodyPr>
            <a:normAutofit lnSpcReduction="10000"/>
          </a:bodyPr>
          <a:lstStyle/>
          <a:p>
            <a:r>
              <a:rPr lang="en-US" sz="2800" dirty="0"/>
              <a:t>Single celled</a:t>
            </a:r>
          </a:p>
          <a:p>
            <a:r>
              <a:rPr lang="en-US" sz="2800" dirty="0"/>
              <a:t>Prokaryotes</a:t>
            </a:r>
          </a:p>
          <a:p>
            <a:r>
              <a:rPr lang="en-US" sz="2800" dirty="0"/>
              <a:t>Asexual reproduction </a:t>
            </a:r>
          </a:p>
          <a:p>
            <a:r>
              <a:rPr lang="en-US" sz="2800" dirty="0"/>
              <a:t>Many can survive in extreme environments</a:t>
            </a:r>
          </a:p>
          <a:p>
            <a:r>
              <a:rPr lang="en-US" dirty="0"/>
              <a:t>Divisions: </a:t>
            </a:r>
          </a:p>
          <a:p>
            <a:pPr lvl="1"/>
            <a:r>
              <a:rPr lang="en-US" sz="2400" dirty="0"/>
              <a:t>Thermophiles – “heat lovers” live in hot environments</a:t>
            </a:r>
          </a:p>
          <a:p>
            <a:pPr lvl="1"/>
            <a:r>
              <a:rPr lang="en-US" sz="2400" dirty="0"/>
              <a:t>Halophiles – Salt Lovers” live in salty environments like the Dead Sea</a:t>
            </a:r>
          </a:p>
          <a:p>
            <a:pPr lvl="1"/>
            <a:r>
              <a:rPr lang="en-US" sz="2400" dirty="0"/>
              <a:t>High and low pH tolerant  acidophiles and basophiles</a:t>
            </a:r>
          </a:p>
          <a:p>
            <a:pPr lvl="1"/>
            <a:r>
              <a:rPr lang="en-US" sz="2400" dirty="0"/>
              <a:t>High pressure tolerant – found 4000M deep in oceans</a:t>
            </a:r>
          </a:p>
          <a:p>
            <a:pPr lvl="1"/>
            <a:r>
              <a:rPr lang="en-US" sz="2400" dirty="0"/>
              <a:t>Methanogens – anaerobic archaea that produce methane gas</a:t>
            </a:r>
          </a:p>
        </p:txBody>
      </p:sp>
      <p:pic>
        <p:nvPicPr>
          <p:cNvPr id="2050" name="Picture 2" descr="The pink lake Hillier - Hiking on the Moon">
            <a:extLst>
              <a:ext uri="{FF2B5EF4-FFF2-40B4-BE49-F238E27FC236}">
                <a16:creationId xmlns:a16="http://schemas.microsoft.com/office/drawing/2014/main" id="{833FC81F-DA75-44E3-A2AF-36DBEAA3B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506" y="1717424"/>
            <a:ext cx="2862409" cy="18728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microbe's membrane helps it survive extreme environments">
            <a:extLst>
              <a:ext uri="{FF2B5EF4-FFF2-40B4-BE49-F238E27FC236}">
                <a16:creationId xmlns:a16="http://schemas.microsoft.com/office/drawing/2014/main" id="{4E2FF8E3-183F-44AB-ADF0-6CBA6F543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9994" y="184471"/>
            <a:ext cx="2353885" cy="15644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rchaea » PIOPEDIA">
            <a:extLst>
              <a:ext uri="{FF2B5EF4-FFF2-40B4-BE49-F238E27FC236}">
                <a16:creationId xmlns:a16="http://schemas.microsoft.com/office/drawing/2014/main" id="{10B7A79B-D6DE-455A-A286-BD2A45146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294" y="995739"/>
            <a:ext cx="1658117" cy="16581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alophilic archaea, SEM - Stock Image - C032/1314 - Science Photo Library">
            <a:extLst>
              <a:ext uri="{FF2B5EF4-FFF2-40B4-BE49-F238E27FC236}">
                <a16:creationId xmlns:a16="http://schemas.microsoft.com/office/drawing/2014/main" id="{10C602A9-16D9-433A-9971-44D8DB9BB1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01" y="4148872"/>
            <a:ext cx="1269723" cy="15848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xtremophile | biology | Britannica">
            <a:extLst>
              <a:ext uri="{FF2B5EF4-FFF2-40B4-BE49-F238E27FC236}">
                <a16:creationId xmlns:a16="http://schemas.microsoft.com/office/drawing/2014/main" id="{569EDA93-40C1-4F1A-A569-14DFEA3041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23" y="819912"/>
            <a:ext cx="2567940" cy="194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9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barn(inVertical)">
                                      <p:cBhvr>
                                        <p:cTn id="35" dur="500"/>
                                        <p:tgtEl>
                                          <p:spTgt spid="2052"/>
                                        </p:tgtEl>
                                      </p:cBhvr>
                                    </p:animEffect>
                                  </p:childTnLst>
                                </p:cTn>
                              </p:par>
                              <p:par>
                                <p:cTn id="36" presetID="16" presetClass="entr" presetSubtype="21"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barn(inVertical)">
                                      <p:cBhvr>
                                        <p:cTn id="38" dur="500"/>
                                        <p:tgtEl>
                                          <p:spTgt spid="2050"/>
                                        </p:tgtEl>
                                      </p:cBhvr>
                                    </p:animEffect>
                                  </p:childTnLst>
                                </p:cTn>
                              </p:par>
                              <p:par>
                                <p:cTn id="39" presetID="16" presetClass="entr" presetSubtype="21" fill="hold" nodeType="withEffect">
                                  <p:stCondLst>
                                    <p:cond delay="0"/>
                                  </p:stCondLst>
                                  <p:childTnLst>
                                    <p:set>
                                      <p:cBhvr>
                                        <p:cTn id="40" dur="1" fill="hold">
                                          <p:stCondLst>
                                            <p:cond delay="0"/>
                                          </p:stCondLst>
                                        </p:cTn>
                                        <p:tgtEl>
                                          <p:spTgt spid="2058"/>
                                        </p:tgtEl>
                                        <p:attrNameLst>
                                          <p:attrName>style.visibility</p:attrName>
                                        </p:attrNameLst>
                                      </p:cBhvr>
                                      <p:to>
                                        <p:strVal val="visible"/>
                                      </p:to>
                                    </p:set>
                                    <p:animEffect transition="in" filter="barn(inVertical)">
                                      <p:cBhvr>
                                        <p:cTn id="41" dur="500"/>
                                        <p:tgtEl>
                                          <p:spTgt spid="205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fade">
                                      <p:cBhvr>
                                        <p:cTn id="74" dur="1000"/>
                                        <p:tgtEl>
                                          <p:spTgt spid="3">
                                            <p:txEl>
                                              <p:pRg st="8" end="8"/>
                                            </p:txEl>
                                          </p:spTgt>
                                        </p:tgtEl>
                                      </p:cBhvr>
                                    </p:animEffect>
                                    <p:anim calcmode="lin" valueType="num">
                                      <p:cBhvr>
                                        <p:cTn id="7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9" end="9"/>
                                            </p:txEl>
                                          </p:spTgt>
                                        </p:tgtEl>
                                        <p:attrNameLst>
                                          <p:attrName>style.visibility</p:attrName>
                                        </p:attrNameLst>
                                      </p:cBhvr>
                                      <p:to>
                                        <p:strVal val="visible"/>
                                      </p:to>
                                    </p:set>
                                    <p:animEffect transition="in" filter="fade">
                                      <p:cBhvr>
                                        <p:cTn id="81" dur="1000"/>
                                        <p:tgtEl>
                                          <p:spTgt spid="3">
                                            <p:txEl>
                                              <p:pRg st="9" end="9"/>
                                            </p:txEl>
                                          </p:spTgt>
                                        </p:tgtEl>
                                      </p:cBhvr>
                                    </p:animEffect>
                                    <p:anim calcmode="lin" valueType="num">
                                      <p:cBhvr>
                                        <p:cTn id="8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A7EE-E4AA-4782-86DE-B916FA836A0B}"/>
              </a:ext>
            </a:extLst>
          </p:cNvPr>
          <p:cNvSpPr>
            <a:spLocks noGrp="1"/>
          </p:cNvSpPr>
          <p:nvPr>
            <p:ph type="title"/>
          </p:nvPr>
        </p:nvSpPr>
        <p:spPr/>
        <p:txBody>
          <a:bodyPr/>
          <a:lstStyle/>
          <a:p>
            <a:r>
              <a:rPr lang="en-US" dirty="0"/>
              <a:t>Standards</a:t>
            </a:r>
          </a:p>
        </p:txBody>
      </p:sp>
      <p:sp>
        <p:nvSpPr>
          <p:cNvPr id="3" name="Content Placeholder 2">
            <a:extLst>
              <a:ext uri="{FF2B5EF4-FFF2-40B4-BE49-F238E27FC236}">
                <a16:creationId xmlns:a16="http://schemas.microsoft.com/office/drawing/2014/main" id="{E0B7DA62-14A0-4F46-89D5-0993C300C7E0}"/>
              </a:ext>
            </a:extLst>
          </p:cNvPr>
          <p:cNvSpPr>
            <a:spLocks noGrp="1"/>
          </p:cNvSpPr>
          <p:nvPr>
            <p:ph idx="1"/>
          </p:nvPr>
        </p:nvSpPr>
        <p:spPr/>
        <p:txBody>
          <a:bodyPr>
            <a:normAutofit/>
          </a:bodyPr>
          <a:lstStyle/>
          <a:p>
            <a:r>
              <a:rPr lang="en-US" dirty="0">
                <a:hlinkClick r:id="rId2"/>
              </a:rPr>
              <a:t>SC.912.L.15.4 </a:t>
            </a:r>
            <a:r>
              <a:rPr lang="en-US" dirty="0"/>
              <a:t>Describe how and why organisms are hierarchically classified and based on evolutionary relationships. </a:t>
            </a:r>
          </a:p>
          <a:p>
            <a:r>
              <a:rPr lang="en-US" dirty="0">
                <a:hlinkClick r:id="rId3"/>
              </a:rPr>
              <a:t>SC.912.L.15.5 </a:t>
            </a:r>
            <a:r>
              <a:rPr lang="en-US" dirty="0"/>
              <a:t>Explain the reasons for changes in how organisms are classified. </a:t>
            </a:r>
          </a:p>
          <a:p>
            <a:r>
              <a:rPr lang="en-US" dirty="0">
                <a:hlinkClick r:id="rId4"/>
              </a:rPr>
              <a:t>SC.912.L.15.6 </a:t>
            </a:r>
            <a:r>
              <a:rPr lang="en-US" dirty="0"/>
              <a:t>Discuss distinguishing characteristics of the domains and kingdoms of living organisms. </a:t>
            </a:r>
          </a:p>
          <a:p>
            <a:pPr marL="0" indent="0">
              <a:buNone/>
            </a:pPr>
            <a:endParaRPr lang="en-US" dirty="0"/>
          </a:p>
          <a:p>
            <a:endParaRPr lang="en-US" dirty="0"/>
          </a:p>
        </p:txBody>
      </p:sp>
    </p:spTree>
    <p:extLst>
      <p:ext uri="{BB962C8B-B14F-4D97-AF65-F5344CB8AC3E}">
        <p14:creationId xmlns:p14="http://schemas.microsoft.com/office/powerpoint/2010/main" val="133973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8A57-4A5D-423E-A13C-DA8DFAECD4A6}"/>
              </a:ext>
            </a:extLst>
          </p:cNvPr>
          <p:cNvSpPr>
            <a:spLocks noGrp="1"/>
          </p:cNvSpPr>
          <p:nvPr>
            <p:ph type="title"/>
          </p:nvPr>
        </p:nvSpPr>
        <p:spPr/>
        <p:txBody>
          <a:bodyPr/>
          <a:lstStyle/>
          <a:p>
            <a:r>
              <a:rPr lang="en-US" dirty="0"/>
              <a:t>Domain: Eukarya</a:t>
            </a:r>
          </a:p>
        </p:txBody>
      </p:sp>
      <p:sp>
        <p:nvSpPr>
          <p:cNvPr id="3" name="Content Placeholder 2">
            <a:extLst>
              <a:ext uri="{FF2B5EF4-FFF2-40B4-BE49-F238E27FC236}">
                <a16:creationId xmlns:a16="http://schemas.microsoft.com/office/drawing/2014/main" id="{260AA321-7CD8-4C60-9803-182BE4980F80}"/>
              </a:ext>
            </a:extLst>
          </p:cNvPr>
          <p:cNvSpPr>
            <a:spLocks noGrp="1"/>
          </p:cNvSpPr>
          <p:nvPr>
            <p:ph idx="1"/>
          </p:nvPr>
        </p:nvSpPr>
        <p:spPr>
          <a:xfrm>
            <a:off x="1141412" y="1695634"/>
            <a:ext cx="9905999" cy="4767309"/>
          </a:xfrm>
        </p:spPr>
        <p:txBody>
          <a:bodyPr>
            <a:normAutofit/>
          </a:bodyPr>
          <a:lstStyle/>
          <a:p>
            <a:r>
              <a:rPr lang="en-US" dirty="0"/>
              <a:t>Single celled and multicellular organisms</a:t>
            </a:r>
          </a:p>
          <a:p>
            <a:r>
              <a:rPr lang="en-US" dirty="0"/>
              <a:t>Eukaryotic – Has membrane-bound organelles and nucleus </a:t>
            </a:r>
          </a:p>
          <a:p>
            <a:r>
              <a:rPr lang="en-US" dirty="0"/>
              <a:t>Asexual and sexual reproduction methods</a:t>
            </a:r>
          </a:p>
          <a:p>
            <a:r>
              <a:rPr lang="en-US" dirty="0"/>
              <a:t>4 main kingdoms </a:t>
            </a:r>
          </a:p>
          <a:p>
            <a:pPr lvl="1"/>
            <a:r>
              <a:rPr lang="en-US" dirty="0"/>
              <a:t>Fungi</a:t>
            </a:r>
          </a:p>
          <a:p>
            <a:pPr lvl="1"/>
            <a:r>
              <a:rPr lang="en-US" dirty="0"/>
              <a:t>Animals</a:t>
            </a:r>
          </a:p>
          <a:p>
            <a:pPr lvl="1"/>
            <a:r>
              <a:rPr lang="en-US" dirty="0"/>
              <a:t>Plants </a:t>
            </a:r>
          </a:p>
          <a:p>
            <a:pPr lvl="1"/>
            <a:r>
              <a:rPr lang="en-US" dirty="0"/>
              <a:t>Protists</a:t>
            </a:r>
          </a:p>
        </p:txBody>
      </p:sp>
      <p:pic>
        <p:nvPicPr>
          <p:cNvPr id="3074" name="Picture 2" descr="Comparing Prokaryotic and Eukaryotic Cells – Principles of Biology">
            <a:extLst>
              <a:ext uri="{FF2B5EF4-FFF2-40B4-BE49-F238E27FC236}">
                <a16:creationId xmlns:a16="http://schemas.microsoft.com/office/drawing/2014/main" id="{7EF61BE5-27FC-49AD-8BC4-00738760E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221" y="71021"/>
            <a:ext cx="3542535" cy="23040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main Eukarya Kingdoms">
            <a:extLst>
              <a:ext uri="{FF2B5EF4-FFF2-40B4-BE49-F238E27FC236}">
                <a16:creationId xmlns:a16="http://schemas.microsoft.com/office/drawing/2014/main" id="{72012FB5-F630-4EBB-BEBD-28CAF91425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3378"/>
          <a:stretch/>
        </p:blipFill>
        <p:spPr bwMode="auto">
          <a:xfrm>
            <a:off x="4418011" y="3518516"/>
            <a:ext cx="6629400" cy="294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36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AFB3-0ADB-49BF-A114-62D6420F5F7A}"/>
              </a:ext>
            </a:extLst>
          </p:cNvPr>
          <p:cNvSpPr>
            <a:spLocks noGrp="1"/>
          </p:cNvSpPr>
          <p:nvPr>
            <p:ph type="title"/>
          </p:nvPr>
        </p:nvSpPr>
        <p:spPr/>
        <p:txBody>
          <a:bodyPr/>
          <a:lstStyle/>
          <a:p>
            <a:r>
              <a:rPr lang="en-US" dirty="0"/>
              <a:t>Animal kingdom </a:t>
            </a:r>
          </a:p>
        </p:txBody>
      </p:sp>
      <p:pic>
        <p:nvPicPr>
          <p:cNvPr id="1026" name="Picture 2" descr="23.1 What Is an Animal? What Is an Animal? - ppt download">
            <a:extLst>
              <a:ext uri="{FF2B5EF4-FFF2-40B4-BE49-F238E27FC236}">
                <a16:creationId xmlns:a16="http://schemas.microsoft.com/office/drawing/2014/main" id="{BAA1ADD3-093A-4DB4-B5AB-F9F5DD55E2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0901" y="864570"/>
            <a:ext cx="5508168" cy="4131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B91633-85F8-47B3-81BF-7A084A709098}"/>
              </a:ext>
            </a:extLst>
          </p:cNvPr>
          <p:cNvSpPr txBox="1"/>
          <p:nvPr/>
        </p:nvSpPr>
        <p:spPr>
          <a:xfrm>
            <a:off x="812734" y="1917577"/>
            <a:ext cx="5508167" cy="4678204"/>
          </a:xfrm>
          <a:prstGeom prst="rect">
            <a:avLst/>
          </a:prstGeom>
          <a:noFill/>
        </p:spPr>
        <p:txBody>
          <a:bodyPr wrap="square" rtlCol="0">
            <a:spAutoFit/>
          </a:bodyPr>
          <a:lstStyle/>
          <a:p>
            <a:r>
              <a:rPr lang="en-US" sz="2800" dirty="0"/>
              <a:t>9 </a:t>
            </a:r>
            <a:r>
              <a:rPr lang="en-US" sz="2800" dirty="0" err="1"/>
              <a:t>Phylums</a:t>
            </a:r>
            <a:r>
              <a:rPr lang="en-US" sz="2800" dirty="0"/>
              <a:t>: </a:t>
            </a:r>
          </a:p>
          <a:p>
            <a:r>
              <a:rPr lang="en-US" sz="2800" dirty="0"/>
              <a:t>	Porifera (sponges) </a:t>
            </a:r>
          </a:p>
          <a:p>
            <a:r>
              <a:rPr lang="en-US" sz="2800" dirty="0"/>
              <a:t>	Cnidarians</a:t>
            </a:r>
          </a:p>
          <a:p>
            <a:r>
              <a:rPr lang="en-US" sz="2800" dirty="0"/>
              <a:t>	Platyhelminthes (flatworms) </a:t>
            </a:r>
          </a:p>
          <a:p>
            <a:r>
              <a:rPr lang="en-US" sz="2800" dirty="0"/>
              <a:t>	Annelids</a:t>
            </a:r>
          </a:p>
          <a:p>
            <a:r>
              <a:rPr lang="en-US" sz="2800" dirty="0"/>
              <a:t>	Mollusks</a:t>
            </a:r>
          </a:p>
          <a:p>
            <a:r>
              <a:rPr lang="en-US" sz="2800" dirty="0"/>
              <a:t>	Nematoda (roundworms)</a:t>
            </a:r>
          </a:p>
          <a:p>
            <a:r>
              <a:rPr lang="en-US" sz="2800" dirty="0"/>
              <a:t>	Arthropods</a:t>
            </a:r>
          </a:p>
          <a:p>
            <a:r>
              <a:rPr lang="en-US" sz="2800" dirty="0"/>
              <a:t>	Echinoderms</a:t>
            </a:r>
          </a:p>
          <a:p>
            <a:r>
              <a:rPr lang="en-US" sz="2800" dirty="0"/>
              <a:t>	Chordates </a:t>
            </a:r>
          </a:p>
          <a:p>
            <a:endParaRPr lang="en-US" dirty="0"/>
          </a:p>
        </p:txBody>
      </p:sp>
    </p:spTree>
    <p:extLst>
      <p:ext uri="{BB962C8B-B14F-4D97-AF65-F5344CB8AC3E}">
        <p14:creationId xmlns:p14="http://schemas.microsoft.com/office/powerpoint/2010/main" val="259445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B64B-7946-4D89-A590-A77380361081}"/>
              </a:ext>
            </a:extLst>
          </p:cNvPr>
          <p:cNvSpPr>
            <a:spLocks noGrp="1"/>
          </p:cNvSpPr>
          <p:nvPr>
            <p:ph type="title"/>
          </p:nvPr>
        </p:nvSpPr>
        <p:spPr>
          <a:xfrm>
            <a:off x="1017126" y="281166"/>
            <a:ext cx="9905998" cy="1077117"/>
          </a:xfrm>
        </p:spPr>
        <p:txBody>
          <a:bodyPr/>
          <a:lstStyle/>
          <a:p>
            <a:endParaRPr lang="en-US" dirty="0"/>
          </a:p>
        </p:txBody>
      </p:sp>
      <p:sp>
        <p:nvSpPr>
          <p:cNvPr id="3" name="Content Placeholder 2">
            <a:extLst>
              <a:ext uri="{FF2B5EF4-FFF2-40B4-BE49-F238E27FC236}">
                <a16:creationId xmlns:a16="http://schemas.microsoft.com/office/drawing/2014/main" id="{EB66F481-29AA-4557-8382-D5CADB3D5D34}"/>
              </a:ext>
            </a:extLst>
          </p:cNvPr>
          <p:cNvSpPr>
            <a:spLocks noGrp="1"/>
          </p:cNvSpPr>
          <p:nvPr>
            <p:ph idx="1"/>
          </p:nvPr>
        </p:nvSpPr>
        <p:spPr>
          <a:xfrm>
            <a:off x="1141412" y="1704513"/>
            <a:ext cx="6786347" cy="4563122"/>
          </a:xfrm>
        </p:spPr>
        <p:txBody>
          <a:bodyPr>
            <a:normAutofit/>
          </a:bodyPr>
          <a:lstStyle/>
          <a:p>
            <a:r>
              <a:rPr lang="en-US" sz="2800" dirty="0"/>
              <a:t>Porifera (sponges)  -no specialized tissues or organs, hollow tube structure, filters water. </a:t>
            </a:r>
          </a:p>
          <a:p>
            <a:r>
              <a:rPr lang="en-US" sz="2800" dirty="0"/>
              <a:t>Cnidarians – Have radial symmetry,  has </a:t>
            </a:r>
            <a:r>
              <a:rPr lang="en-US" sz="2800" dirty="0" err="1"/>
              <a:t>cnidocysts</a:t>
            </a:r>
            <a:r>
              <a:rPr lang="en-US" sz="2800" dirty="0"/>
              <a:t> (tiny barbs with toxin) poisonous.  Ex. Jellyfish, coral</a:t>
            </a:r>
          </a:p>
          <a:p>
            <a:r>
              <a:rPr lang="en-US" sz="2800" dirty="0"/>
              <a:t>Platyhelminthes (flatworms) – no body cavity and only one opening for its gut.  Hermaphroditic.  Ex.  Tapeworms, flukes</a:t>
            </a:r>
          </a:p>
          <a:p>
            <a:pPr marL="0" indent="0">
              <a:buNone/>
            </a:pPr>
            <a:endParaRPr lang="en-US" dirty="0"/>
          </a:p>
          <a:p>
            <a:endParaRPr lang="en-US" dirty="0"/>
          </a:p>
          <a:p>
            <a:endParaRPr lang="en-US" dirty="0"/>
          </a:p>
        </p:txBody>
      </p:sp>
      <p:pic>
        <p:nvPicPr>
          <p:cNvPr id="2050" name="Picture 2" descr="Phylum Porifera with Examples: Distribution, Characteristics and more">
            <a:extLst>
              <a:ext uri="{FF2B5EF4-FFF2-40B4-BE49-F238E27FC236}">
                <a16:creationId xmlns:a16="http://schemas.microsoft.com/office/drawing/2014/main" id="{CFF67974-3ADB-4801-994B-A290F955C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759" y="905338"/>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nidarian | Definition, Life Cycle, Classes, &amp; Facts | Britannica">
            <a:extLst>
              <a:ext uri="{FF2B5EF4-FFF2-40B4-BE49-F238E27FC236}">
                <a16:creationId xmlns:a16="http://schemas.microsoft.com/office/drawing/2014/main" id="{FD8D025D-2304-4EBB-BFAD-DBF53E800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9050" y="1959515"/>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ylum Cnidaria | Biology I">
            <a:extLst>
              <a:ext uri="{FF2B5EF4-FFF2-40B4-BE49-F238E27FC236}">
                <a16:creationId xmlns:a16="http://schemas.microsoft.com/office/drawing/2014/main" id="{0293F78E-9F17-458D-B8AE-7784354AD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306" y="2978736"/>
            <a:ext cx="2048197" cy="16001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hylum Platyhelminthes - Angelena Mangieri">
            <a:extLst>
              <a:ext uri="{FF2B5EF4-FFF2-40B4-BE49-F238E27FC236}">
                <a16:creationId xmlns:a16="http://schemas.microsoft.com/office/drawing/2014/main" id="{E653AD34-763E-4D6B-BD53-82B2192A74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0366" y="4767586"/>
            <a:ext cx="3536124" cy="158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62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6358-2280-4AF0-825C-0EF3717216A3}"/>
              </a:ext>
            </a:extLst>
          </p:cNvPr>
          <p:cNvSpPr>
            <a:spLocks noGrp="1"/>
          </p:cNvSpPr>
          <p:nvPr>
            <p:ph type="title"/>
          </p:nvPr>
        </p:nvSpPr>
        <p:spPr>
          <a:xfrm>
            <a:off x="1141413" y="618518"/>
            <a:ext cx="9905998" cy="5622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9AF1CAC-41D8-490C-862E-F40E16E04DF0}"/>
              </a:ext>
            </a:extLst>
          </p:cNvPr>
          <p:cNvSpPr>
            <a:spLocks noGrp="1"/>
          </p:cNvSpPr>
          <p:nvPr>
            <p:ph idx="1"/>
          </p:nvPr>
        </p:nvSpPr>
        <p:spPr>
          <a:xfrm>
            <a:off x="1141412" y="1287262"/>
            <a:ext cx="7052677" cy="5166804"/>
          </a:xfrm>
        </p:spPr>
        <p:txBody>
          <a:bodyPr>
            <a:normAutofit/>
          </a:bodyPr>
          <a:lstStyle/>
          <a:p>
            <a:r>
              <a:rPr lang="en-US" dirty="0"/>
              <a:t>Annelids- segmented worms, body structure is sectioned off into segments. Ex.  Marine worms, earthworms, leeches.</a:t>
            </a:r>
          </a:p>
          <a:p>
            <a:r>
              <a:rPr lang="en-US" dirty="0"/>
              <a:t>Mollusks –  Most have a soft body and a shell for protection.  Includes gastropods (stomach-foot), cephalopods (head-foot), and bivalves.  Ex. Snails/slugs, squid/octopus, clams</a:t>
            </a:r>
          </a:p>
          <a:p>
            <a:r>
              <a:rPr lang="en-US" dirty="0"/>
              <a:t>Nematoda (roundworms) -  grow by molting, typically very small.  Long, narrow, unsegmented body surrounded by a cuticle  90,000+ species  </a:t>
            </a:r>
          </a:p>
        </p:txBody>
      </p:sp>
      <p:pic>
        <p:nvPicPr>
          <p:cNvPr id="3074" name="Picture 2" descr="Annelid - Alchetron, The Free Social Encyclopedia">
            <a:extLst>
              <a:ext uri="{FF2B5EF4-FFF2-40B4-BE49-F238E27FC236}">
                <a16:creationId xmlns:a16="http://schemas.microsoft.com/office/drawing/2014/main" id="{C9305EC8-3DE8-4C95-98C2-798CC00D3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201" y="618518"/>
            <a:ext cx="2883208" cy="21710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Mollusk Mystery | GW Today | The George Washington University">
            <a:extLst>
              <a:ext uri="{FF2B5EF4-FFF2-40B4-BE49-F238E27FC236}">
                <a16:creationId xmlns:a16="http://schemas.microsoft.com/office/drawing/2014/main" id="{7DC23759-1F7D-4F89-B556-82B912F03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202" y="2789608"/>
            <a:ext cx="2883207" cy="19221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ematodes: The Tiny Creatures That Rule The Earth">
            <a:extLst>
              <a:ext uri="{FF2B5EF4-FFF2-40B4-BE49-F238E27FC236}">
                <a16:creationId xmlns:a16="http://schemas.microsoft.com/office/drawing/2014/main" id="{4DF268B1-E86F-4ABB-8D70-93DB29A88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200" y="4664861"/>
            <a:ext cx="2883209" cy="194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310D-94C2-47DA-AD2E-90FEC9931550}"/>
              </a:ext>
            </a:extLst>
          </p:cNvPr>
          <p:cNvSpPr>
            <a:spLocks noGrp="1"/>
          </p:cNvSpPr>
          <p:nvPr>
            <p:ph type="title"/>
          </p:nvPr>
        </p:nvSpPr>
        <p:spPr>
          <a:xfrm>
            <a:off x="1141413" y="618518"/>
            <a:ext cx="9905998" cy="44828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BD6F67B-C2B1-44D0-B9B8-59913803C3D7}"/>
              </a:ext>
            </a:extLst>
          </p:cNvPr>
          <p:cNvSpPr>
            <a:spLocks noGrp="1"/>
          </p:cNvSpPr>
          <p:nvPr>
            <p:ph idx="1"/>
          </p:nvPr>
        </p:nvSpPr>
        <p:spPr>
          <a:xfrm>
            <a:off x="1141413" y="1066798"/>
            <a:ext cx="7407784" cy="5431655"/>
          </a:xfrm>
        </p:spPr>
        <p:txBody>
          <a:bodyPr/>
          <a:lstStyle/>
          <a:p>
            <a:r>
              <a:rPr lang="en-US" dirty="0"/>
              <a:t>Arthropods – segmented body with a head, thorax and abdomen.  Exoskeleton made of chitin, jointed appendages, many have life stages.  Ex. Insects, spiders and crustaceans. </a:t>
            </a:r>
          </a:p>
          <a:p>
            <a:r>
              <a:rPr lang="en-US" dirty="0"/>
              <a:t>Echinoderms – hard skeleton under a spiny skin, adults are radially symmetrical, have tube feet.  Ex. Sea stars, Sea urchins, Sand dollars</a:t>
            </a:r>
          </a:p>
          <a:p>
            <a:r>
              <a:rPr lang="en-US" dirty="0"/>
              <a:t>Chordates – Has a notochord, dorsal hollow nerve cord, pharyngeal slits, post-anal tail  Ex. Tunicates, Lancelets, Vertebrates. </a:t>
            </a:r>
          </a:p>
        </p:txBody>
      </p:sp>
      <p:pic>
        <p:nvPicPr>
          <p:cNvPr id="4098" name="Picture 2" descr="Arthropods and Exoskeletons • What Makes an Insect? • MyLearning">
            <a:extLst>
              <a:ext uri="{FF2B5EF4-FFF2-40B4-BE49-F238E27FC236}">
                <a16:creationId xmlns:a16="http://schemas.microsoft.com/office/drawing/2014/main" id="{4D5BC20A-138E-49CD-9197-251EC58BC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9197" y="1186724"/>
            <a:ext cx="3360817" cy="10117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and Dollar Island, North Carolina - Island Life NC">
            <a:extLst>
              <a:ext uri="{FF2B5EF4-FFF2-40B4-BE49-F238E27FC236}">
                <a16:creationId xmlns:a16="http://schemas.microsoft.com/office/drawing/2014/main" id="{288366F3-DF90-4407-B93B-87690274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089" y="2163778"/>
            <a:ext cx="3373925" cy="25304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ATHEAD MINNOW LIFE EXPECTANCY">
            <a:extLst>
              <a:ext uri="{FF2B5EF4-FFF2-40B4-BE49-F238E27FC236}">
                <a16:creationId xmlns:a16="http://schemas.microsoft.com/office/drawing/2014/main" id="{824E6DD0-7182-4E28-94D1-DF504FF429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68" b="25096"/>
          <a:stretch/>
        </p:blipFill>
        <p:spPr bwMode="auto">
          <a:xfrm>
            <a:off x="8549197" y="4694222"/>
            <a:ext cx="3339223" cy="146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F01-0273-49FF-BEAA-F96FAD514466}"/>
              </a:ext>
            </a:extLst>
          </p:cNvPr>
          <p:cNvSpPr>
            <a:spLocks noGrp="1"/>
          </p:cNvSpPr>
          <p:nvPr>
            <p:ph type="title"/>
          </p:nvPr>
        </p:nvSpPr>
        <p:spPr/>
        <p:txBody>
          <a:bodyPr/>
          <a:lstStyle/>
          <a:p>
            <a:r>
              <a:rPr lang="en-US" dirty="0"/>
              <a:t>Review with your shoulder partner/conversation buddy</a:t>
            </a:r>
          </a:p>
        </p:txBody>
      </p:sp>
      <p:sp>
        <p:nvSpPr>
          <p:cNvPr id="3" name="Content Placeholder 2">
            <a:extLst>
              <a:ext uri="{FF2B5EF4-FFF2-40B4-BE49-F238E27FC236}">
                <a16:creationId xmlns:a16="http://schemas.microsoft.com/office/drawing/2014/main" id="{5C7715FF-7527-4E4F-A976-0A502DC045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76654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6D97-5E83-4F83-850B-6DF791726097}"/>
              </a:ext>
            </a:extLst>
          </p:cNvPr>
          <p:cNvSpPr>
            <a:spLocks noGrp="1"/>
          </p:cNvSpPr>
          <p:nvPr>
            <p:ph type="title"/>
          </p:nvPr>
        </p:nvSpPr>
        <p:spPr>
          <a:xfrm>
            <a:off x="1070391" y="0"/>
            <a:ext cx="9905998" cy="1478570"/>
          </a:xfrm>
        </p:spPr>
        <p:txBody>
          <a:bodyPr/>
          <a:lstStyle/>
          <a:p>
            <a:r>
              <a:rPr lang="en-US" dirty="0"/>
              <a:t>Plant kingdom</a:t>
            </a:r>
          </a:p>
        </p:txBody>
      </p:sp>
      <p:sp>
        <p:nvSpPr>
          <p:cNvPr id="3" name="Content Placeholder 2">
            <a:extLst>
              <a:ext uri="{FF2B5EF4-FFF2-40B4-BE49-F238E27FC236}">
                <a16:creationId xmlns:a16="http://schemas.microsoft.com/office/drawing/2014/main" id="{9C32F3BB-ECDC-4874-A797-76DCF6AFE54C}"/>
              </a:ext>
            </a:extLst>
          </p:cNvPr>
          <p:cNvSpPr>
            <a:spLocks noGrp="1"/>
          </p:cNvSpPr>
          <p:nvPr>
            <p:ph idx="1"/>
          </p:nvPr>
        </p:nvSpPr>
        <p:spPr>
          <a:xfrm>
            <a:off x="692458" y="878890"/>
            <a:ext cx="7341833" cy="3721223"/>
          </a:xfrm>
        </p:spPr>
        <p:txBody>
          <a:bodyPr>
            <a:normAutofit/>
          </a:bodyPr>
          <a:lstStyle/>
          <a:p>
            <a:r>
              <a:rPr lang="en-US" b="1" u="sng" dirty="0"/>
              <a:t>Non-Vascular seedless plants- </a:t>
            </a:r>
            <a:r>
              <a:rPr lang="en-US" dirty="0"/>
              <a:t>no xylem or phloem tissue (uses diffusion).  Has a cuticle to prevent water loss.  Uses spores for gametes/reproduction. </a:t>
            </a:r>
          </a:p>
          <a:p>
            <a:pPr lvl="1"/>
            <a:r>
              <a:rPr lang="en-US" dirty="0"/>
              <a:t>Short plants  (mosses, liverworts, hornworts) </a:t>
            </a:r>
          </a:p>
          <a:p>
            <a:r>
              <a:rPr lang="en-US" u="sng" dirty="0"/>
              <a:t>Vascular seedless plants- </a:t>
            </a:r>
            <a:r>
              <a:rPr lang="en-US" dirty="0"/>
              <a:t>Has Xylem/Phloem to transport nutrients and fluids.  Reproduces with the use of spores. </a:t>
            </a:r>
          </a:p>
          <a:p>
            <a:pPr lvl="1"/>
            <a:r>
              <a:rPr lang="en-US" dirty="0"/>
              <a:t>Ferns and horsetails</a:t>
            </a:r>
          </a:p>
        </p:txBody>
      </p:sp>
      <p:pic>
        <p:nvPicPr>
          <p:cNvPr id="5126" name="Picture 6" descr="Gymnosperms And Angiosperms Worksheet | Printable Worksheets and Activities  for Teachers, Parents, Tutors and Homeschool Families">
            <a:extLst>
              <a:ext uri="{FF2B5EF4-FFF2-40B4-BE49-F238E27FC236}">
                <a16:creationId xmlns:a16="http://schemas.microsoft.com/office/drawing/2014/main" id="{24736E85-B9DE-40CA-804B-6D6A0D667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4291" y="330693"/>
            <a:ext cx="3846318" cy="288473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A430133-B1C1-426B-80F7-3F84B0B51FE1}"/>
              </a:ext>
            </a:extLst>
          </p:cNvPr>
          <p:cNvSpPr txBox="1">
            <a:spLocks/>
          </p:cNvSpPr>
          <p:nvPr/>
        </p:nvSpPr>
        <p:spPr>
          <a:xfrm>
            <a:off x="618281" y="3935028"/>
            <a:ext cx="11180142" cy="35944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b="1" u="sng" dirty="0"/>
              <a:t>Gymnosperms</a:t>
            </a:r>
            <a:r>
              <a:rPr lang="en-US" dirty="0"/>
              <a:t> – Produce seeds via cones.  Have vascular tissue. Fertilization produces seeds that grow into a new plant. </a:t>
            </a:r>
          </a:p>
          <a:p>
            <a:pPr lvl="1"/>
            <a:r>
              <a:rPr lang="en-US" dirty="0"/>
              <a:t>Conifers (pine trees) </a:t>
            </a:r>
          </a:p>
          <a:p>
            <a:r>
              <a:rPr lang="en-US" b="1" u="sng" dirty="0"/>
              <a:t>Angiosperms</a:t>
            </a:r>
            <a:r>
              <a:rPr lang="en-US" dirty="0"/>
              <a:t> – Produce seeds in an ovule, have flowers for reproduction.  Has vascular tissue. </a:t>
            </a:r>
          </a:p>
          <a:p>
            <a:pPr lvl="1"/>
            <a:r>
              <a:rPr lang="en-US" dirty="0"/>
              <a:t>Flowering plants (trees, vegetables, fruits, herbs, etc.) </a:t>
            </a:r>
          </a:p>
        </p:txBody>
      </p:sp>
    </p:spTree>
    <p:extLst>
      <p:ext uri="{BB962C8B-B14F-4D97-AF65-F5344CB8AC3E}">
        <p14:creationId xmlns:p14="http://schemas.microsoft.com/office/powerpoint/2010/main" val="362772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1000"/>
                                        <p:tgtEl>
                                          <p:spTgt spid="9">
                                            <p:txEl>
                                              <p:pRg st="1" end="1"/>
                                            </p:txEl>
                                          </p:spTgt>
                                        </p:tgtEl>
                                      </p:cBhvr>
                                    </p:animEffect>
                                    <p:anim calcmode="lin" valueType="num">
                                      <p:cBhvr>
                                        <p:cTn id="4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1000"/>
                                        <p:tgtEl>
                                          <p:spTgt spid="9">
                                            <p:txEl>
                                              <p:pRg st="2" end="2"/>
                                            </p:txEl>
                                          </p:spTgt>
                                        </p:tgtEl>
                                      </p:cBhvr>
                                    </p:animEffect>
                                    <p:anim calcmode="lin" valueType="num">
                                      <p:cBhvr>
                                        <p:cTn id="5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3" end="3"/>
                                            </p:txEl>
                                          </p:spTgt>
                                        </p:tgtEl>
                                        <p:attrNameLst>
                                          <p:attrName>style.visibility</p:attrName>
                                        </p:attrNameLst>
                                      </p:cBhvr>
                                      <p:to>
                                        <p:strVal val="visible"/>
                                      </p:to>
                                    </p:set>
                                    <p:animEffect transition="in" filter="fade">
                                      <p:cBhvr>
                                        <p:cTn id="56" dur="1000"/>
                                        <p:tgtEl>
                                          <p:spTgt spid="9">
                                            <p:txEl>
                                              <p:pRg st="3" end="3"/>
                                            </p:txEl>
                                          </p:spTgt>
                                        </p:tgtEl>
                                      </p:cBhvr>
                                    </p:animEffect>
                                    <p:anim calcmode="lin" valueType="num">
                                      <p:cBhvr>
                                        <p:cTn id="5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71A2-E409-48FA-9CD4-25B6125D7BCF}"/>
              </a:ext>
            </a:extLst>
          </p:cNvPr>
          <p:cNvSpPr>
            <a:spLocks noGrp="1"/>
          </p:cNvSpPr>
          <p:nvPr>
            <p:ph type="title"/>
          </p:nvPr>
        </p:nvSpPr>
        <p:spPr>
          <a:xfrm>
            <a:off x="546609" y="-100574"/>
            <a:ext cx="9905998" cy="1478570"/>
          </a:xfrm>
        </p:spPr>
        <p:txBody>
          <a:bodyPr/>
          <a:lstStyle/>
          <a:p>
            <a:r>
              <a:rPr lang="en-US" dirty="0"/>
              <a:t>Fungi kingdom</a:t>
            </a:r>
          </a:p>
        </p:txBody>
      </p:sp>
      <p:sp>
        <p:nvSpPr>
          <p:cNvPr id="3" name="Content Placeholder 2">
            <a:extLst>
              <a:ext uri="{FF2B5EF4-FFF2-40B4-BE49-F238E27FC236}">
                <a16:creationId xmlns:a16="http://schemas.microsoft.com/office/drawing/2014/main" id="{9692F275-425C-4871-BFCF-B36CB70DAAA2}"/>
              </a:ext>
            </a:extLst>
          </p:cNvPr>
          <p:cNvSpPr>
            <a:spLocks noGrp="1"/>
          </p:cNvSpPr>
          <p:nvPr>
            <p:ph idx="1"/>
          </p:nvPr>
        </p:nvSpPr>
        <p:spPr>
          <a:xfrm>
            <a:off x="546609" y="1287203"/>
            <a:ext cx="2549571" cy="5344415"/>
          </a:xfrm>
        </p:spPr>
        <p:txBody>
          <a:bodyPr/>
          <a:lstStyle/>
          <a:p>
            <a:r>
              <a:rPr lang="en-US" dirty="0"/>
              <a:t>Fungi are decomposers or symbionts.  (heterotrophs) </a:t>
            </a:r>
          </a:p>
          <a:p>
            <a:r>
              <a:rPr lang="en-US" dirty="0"/>
              <a:t>Sessile – they are found on what they are eating. </a:t>
            </a:r>
          </a:p>
          <a:p>
            <a:r>
              <a:rPr lang="en-US" dirty="0"/>
              <a:t>Cell walls made of chitin, </a:t>
            </a:r>
          </a:p>
          <a:p>
            <a:r>
              <a:rPr lang="en-US" dirty="0"/>
              <a:t>Mushrooms, molds, and yeast. </a:t>
            </a:r>
          </a:p>
        </p:txBody>
      </p:sp>
      <p:pic>
        <p:nvPicPr>
          <p:cNvPr id="6146" name="Picture 2" descr="Fungi Phylum Chart - Bing Images | Fungi, Medical facts, Classification">
            <a:extLst>
              <a:ext uri="{FF2B5EF4-FFF2-40B4-BE49-F238E27FC236}">
                <a16:creationId xmlns:a16="http://schemas.microsoft.com/office/drawing/2014/main" id="{831EE2AF-E55E-46A3-99EA-98A78368D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16" y="962957"/>
            <a:ext cx="9029213" cy="493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525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8F9D-1B9C-4563-8220-CFC4A089B1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A93EBC-C993-4FD1-80CF-90594450FEF6}"/>
              </a:ext>
            </a:extLst>
          </p:cNvPr>
          <p:cNvSpPr>
            <a:spLocks noGrp="1"/>
          </p:cNvSpPr>
          <p:nvPr>
            <p:ph idx="1"/>
          </p:nvPr>
        </p:nvSpPr>
        <p:spPr/>
        <p:txBody>
          <a:bodyPr/>
          <a:lstStyle/>
          <a:p>
            <a:endParaRPr lang="en-US" dirty="0"/>
          </a:p>
        </p:txBody>
      </p:sp>
      <p:pic>
        <p:nvPicPr>
          <p:cNvPr id="8196" name="Picture 4" descr="Picture">
            <a:extLst>
              <a:ext uri="{FF2B5EF4-FFF2-40B4-BE49-F238E27FC236}">
                <a16:creationId xmlns:a16="http://schemas.microsoft.com/office/drawing/2014/main" id="{3360B647-49A1-4C4D-853D-7FC12AB2B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67" y="266330"/>
            <a:ext cx="11595886" cy="642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051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7981-0FF6-4DD7-9AD4-A947EE9BA2FE}"/>
              </a:ext>
            </a:extLst>
          </p:cNvPr>
          <p:cNvSpPr>
            <a:spLocks noGrp="1"/>
          </p:cNvSpPr>
          <p:nvPr>
            <p:ph type="title"/>
          </p:nvPr>
        </p:nvSpPr>
        <p:spPr>
          <a:xfrm>
            <a:off x="1141412" y="-100574"/>
            <a:ext cx="9905998" cy="1478570"/>
          </a:xfrm>
        </p:spPr>
        <p:txBody>
          <a:bodyPr/>
          <a:lstStyle/>
          <a:p>
            <a:r>
              <a:rPr lang="en-US" dirty="0" err="1"/>
              <a:t>PRotists</a:t>
            </a:r>
            <a:endParaRPr lang="en-US" dirty="0"/>
          </a:p>
        </p:txBody>
      </p:sp>
      <p:sp>
        <p:nvSpPr>
          <p:cNvPr id="3" name="Content Placeholder 2">
            <a:extLst>
              <a:ext uri="{FF2B5EF4-FFF2-40B4-BE49-F238E27FC236}">
                <a16:creationId xmlns:a16="http://schemas.microsoft.com/office/drawing/2014/main" id="{2560211A-57E4-4436-AEFB-CB645EB5EF6F}"/>
              </a:ext>
            </a:extLst>
          </p:cNvPr>
          <p:cNvSpPr>
            <a:spLocks noGrp="1"/>
          </p:cNvSpPr>
          <p:nvPr>
            <p:ph idx="1"/>
          </p:nvPr>
        </p:nvSpPr>
        <p:spPr>
          <a:xfrm>
            <a:off x="990492" y="3155010"/>
            <a:ext cx="3226402" cy="3541714"/>
          </a:xfrm>
        </p:spPr>
        <p:txBody>
          <a:bodyPr/>
          <a:lstStyle/>
          <a:p>
            <a:r>
              <a:rPr lang="en-US" dirty="0"/>
              <a:t>Animal-like protists can move to find food and can catch their prey. </a:t>
            </a:r>
          </a:p>
          <a:p>
            <a:pPr lvl="1"/>
            <a:r>
              <a:rPr lang="en-US" dirty="0"/>
              <a:t>Includes:  Paramecium</a:t>
            </a:r>
          </a:p>
          <a:p>
            <a:pPr lvl="1"/>
            <a:endParaRPr lang="en-US" dirty="0"/>
          </a:p>
        </p:txBody>
      </p:sp>
      <p:pic>
        <p:nvPicPr>
          <p:cNvPr id="7170" name="Picture 2" descr="Protists">
            <a:extLst>
              <a:ext uri="{FF2B5EF4-FFF2-40B4-BE49-F238E27FC236}">
                <a16:creationId xmlns:a16="http://schemas.microsoft.com/office/drawing/2014/main" id="{341622A8-7CA3-4C46-8C69-7BF6F156F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490" y="195139"/>
            <a:ext cx="5767842" cy="251811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7148AD5-E227-4B6F-8681-90AEC3DC8EB0}"/>
              </a:ext>
            </a:extLst>
          </p:cNvPr>
          <p:cNvSpPr txBox="1">
            <a:spLocks/>
          </p:cNvSpPr>
          <p:nvPr/>
        </p:nvSpPr>
        <p:spPr>
          <a:xfrm>
            <a:off x="8049720" y="3261278"/>
            <a:ext cx="3226402" cy="35417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Plant-like protists</a:t>
            </a:r>
          </a:p>
          <a:p>
            <a:r>
              <a:rPr lang="en-US" dirty="0"/>
              <a:t>Grow in water and resemble plants.  </a:t>
            </a:r>
          </a:p>
          <a:p>
            <a:r>
              <a:rPr lang="en-US" dirty="0"/>
              <a:t>Autotrophs</a:t>
            </a:r>
          </a:p>
          <a:p>
            <a:r>
              <a:rPr lang="en-US" dirty="0"/>
              <a:t>Most are unicellular, but some are multicellular. </a:t>
            </a:r>
          </a:p>
          <a:p>
            <a:r>
              <a:rPr lang="en-US" dirty="0"/>
              <a:t>Ex. Seaweed and algae</a:t>
            </a:r>
          </a:p>
        </p:txBody>
      </p:sp>
      <p:sp>
        <p:nvSpPr>
          <p:cNvPr id="8" name="Content Placeholder 2">
            <a:extLst>
              <a:ext uri="{FF2B5EF4-FFF2-40B4-BE49-F238E27FC236}">
                <a16:creationId xmlns:a16="http://schemas.microsoft.com/office/drawing/2014/main" id="{C0081510-F13A-4874-B58C-B4BA62B354DE}"/>
              </a:ext>
            </a:extLst>
          </p:cNvPr>
          <p:cNvSpPr txBox="1">
            <a:spLocks/>
          </p:cNvSpPr>
          <p:nvPr/>
        </p:nvSpPr>
        <p:spPr>
          <a:xfrm>
            <a:off x="4481210" y="3261278"/>
            <a:ext cx="3226402" cy="35417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Fungi-like protists </a:t>
            </a:r>
          </a:p>
          <a:p>
            <a:r>
              <a:rPr lang="en-US" dirty="0"/>
              <a:t>Reproduce with spores and are sessile. </a:t>
            </a:r>
          </a:p>
          <a:p>
            <a:r>
              <a:rPr lang="en-US" dirty="0"/>
              <a:t>Some are very large and sessile.  They divide by binary fission  (</a:t>
            </a:r>
            <a:r>
              <a:rPr lang="en-US" dirty="0" err="1"/>
              <a:t>plasmoial</a:t>
            </a:r>
            <a:r>
              <a:rPr lang="en-US" dirty="0"/>
              <a:t> slime mold) </a:t>
            </a:r>
          </a:p>
        </p:txBody>
      </p:sp>
    </p:spTree>
    <p:extLst>
      <p:ext uri="{BB962C8B-B14F-4D97-AF65-F5344CB8AC3E}">
        <p14:creationId xmlns:p14="http://schemas.microsoft.com/office/powerpoint/2010/main" val="351947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0D76-86CB-43C1-8F44-DA1D00C7205B}"/>
              </a:ext>
            </a:extLst>
          </p:cNvPr>
          <p:cNvSpPr>
            <a:spLocks noGrp="1"/>
          </p:cNvSpPr>
          <p:nvPr>
            <p:ph type="title"/>
          </p:nvPr>
        </p:nvSpPr>
        <p:spPr>
          <a:xfrm>
            <a:off x="1143001" y="0"/>
            <a:ext cx="9905998" cy="1478570"/>
          </a:xfrm>
        </p:spPr>
        <p:txBody>
          <a:bodyPr/>
          <a:lstStyle/>
          <a:p>
            <a:r>
              <a:rPr lang="en-US" dirty="0"/>
              <a:t>Vocabulary </a:t>
            </a:r>
          </a:p>
        </p:txBody>
      </p:sp>
      <p:sp>
        <p:nvSpPr>
          <p:cNvPr id="3" name="Content Placeholder 2">
            <a:extLst>
              <a:ext uri="{FF2B5EF4-FFF2-40B4-BE49-F238E27FC236}">
                <a16:creationId xmlns:a16="http://schemas.microsoft.com/office/drawing/2014/main" id="{CF979D71-805E-45CE-B134-EF1818892E70}"/>
              </a:ext>
            </a:extLst>
          </p:cNvPr>
          <p:cNvSpPr>
            <a:spLocks noGrp="1"/>
          </p:cNvSpPr>
          <p:nvPr>
            <p:ph idx="1"/>
          </p:nvPr>
        </p:nvSpPr>
        <p:spPr>
          <a:xfrm>
            <a:off x="405114" y="1006997"/>
            <a:ext cx="7083706" cy="4930439"/>
          </a:xfrm>
        </p:spPr>
        <p:txBody>
          <a:bodyPr>
            <a:normAutofit/>
          </a:bodyPr>
          <a:lstStyle/>
          <a:p>
            <a:r>
              <a:rPr lang="en-US" sz="3200" b="1" u="sng" dirty="0"/>
              <a:t>Species  </a:t>
            </a:r>
            <a:r>
              <a:rPr lang="en-US" sz="3200" dirty="0"/>
              <a:t>  - Populations of organisms that interbreed, or could interbreed under natural conditions (reproductive isolation) </a:t>
            </a:r>
          </a:p>
          <a:p>
            <a:pPr lvl="1"/>
            <a:r>
              <a:rPr lang="en-US" sz="2800" dirty="0"/>
              <a:t>Animals not considered their own species:</a:t>
            </a:r>
          </a:p>
          <a:p>
            <a:pPr lvl="2"/>
            <a:r>
              <a:rPr lang="en-US" sz="2600" dirty="0" err="1"/>
              <a:t>Zorses</a:t>
            </a:r>
            <a:r>
              <a:rPr lang="en-US" sz="2600" dirty="0"/>
              <a:t>, ligers, mules, etc.  These are hybrids and cannot produce viable offspring.</a:t>
            </a:r>
          </a:p>
        </p:txBody>
      </p:sp>
      <p:pic>
        <p:nvPicPr>
          <p:cNvPr id="2050" name="Picture 2" descr="If two mice both have grey fur, similar body shapes, and live in the same  area, they would likely have been considered the same species by Linnaeus  when he first developed his">
            <a:extLst>
              <a:ext uri="{FF2B5EF4-FFF2-40B4-BE49-F238E27FC236}">
                <a16:creationId xmlns:a16="http://schemas.microsoft.com/office/drawing/2014/main" id="{5F961DDC-39F4-4BD1-82D9-A8D2B2EF4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134" y="657061"/>
            <a:ext cx="4801866" cy="26997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raffe_collage_1">
            <a:extLst>
              <a:ext uri="{FF2B5EF4-FFF2-40B4-BE49-F238E27FC236}">
                <a16:creationId xmlns:a16="http://schemas.microsoft.com/office/drawing/2014/main" id="{1DDC7D62-C4BD-4BAD-A9FD-889DBB0CE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133" y="3356851"/>
            <a:ext cx="4801867" cy="19207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orse - Wiktionary">
            <a:extLst>
              <a:ext uri="{FF2B5EF4-FFF2-40B4-BE49-F238E27FC236}">
                <a16:creationId xmlns:a16="http://schemas.microsoft.com/office/drawing/2014/main" id="{9B6244EE-3111-49D1-BEDF-6C7F9BAF8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37" y="4821684"/>
            <a:ext cx="1751784" cy="16272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ite liger by Dwarf4r on deviantART | Animals, Weird animals, Rare animals">
            <a:extLst>
              <a:ext uri="{FF2B5EF4-FFF2-40B4-BE49-F238E27FC236}">
                <a16:creationId xmlns:a16="http://schemas.microsoft.com/office/drawing/2014/main" id="{AAF52E5D-C845-461D-B8AE-CDA5BC2F3E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463" y="4821684"/>
            <a:ext cx="2378287" cy="16272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ule - Wikipedia">
            <a:extLst>
              <a:ext uri="{FF2B5EF4-FFF2-40B4-BE49-F238E27FC236}">
                <a16:creationId xmlns:a16="http://schemas.microsoft.com/office/drawing/2014/main" id="{01B60A13-D0CC-4FD2-84B9-3A3ACF49F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1035" y="4821684"/>
            <a:ext cx="1970528" cy="165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62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1BC6-99A6-434A-A1DA-738D0A16ADDF}"/>
              </a:ext>
            </a:extLst>
          </p:cNvPr>
          <p:cNvSpPr>
            <a:spLocks noGrp="1"/>
          </p:cNvSpPr>
          <p:nvPr>
            <p:ph type="title"/>
          </p:nvPr>
        </p:nvSpPr>
        <p:spPr/>
        <p:txBody>
          <a:bodyPr/>
          <a:lstStyle/>
          <a:p>
            <a:r>
              <a:rPr lang="en-US" dirty="0"/>
              <a:t>Vocabulary cont. </a:t>
            </a:r>
          </a:p>
        </p:txBody>
      </p:sp>
      <p:sp>
        <p:nvSpPr>
          <p:cNvPr id="3" name="Content Placeholder 2">
            <a:extLst>
              <a:ext uri="{FF2B5EF4-FFF2-40B4-BE49-F238E27FC236}">
                <a16:creationId xmlns:a16="http://schemas.microsoft.com/office/drawing/2014/main" id="{B7D199D9-D1B1-45F8-8182-209686876647}"/>
              </a:ext>
            </a:extLst>
          </p:cNvPr>
          <p:cNvSpPr>
            <a:spLocks noGrp="1"/>
          </p:cNvSpPr>
          <p:nvPr>
            <p:ph idx="1"/>
          </p:nvPr>
        </p:nvSpPr>
        <p:spPr>
          <a:xfrm>
            <a:off x="1141412" y="2990056"/>
            <a:ext cx="9905999" cy="3541714"/>
          </a:xfrm>
        </p:spPr>
        <p:txBody>
          <a:bodyPr>
            <a:normAutofit/>
          </a:bodyPr>
          <a:lstStyle/>
          <a:p>
            <a:r>
              <a:rPr lang="en-US" sz="3200" b="1" u="sng" dirty="0"/>
              <a:t>Pre-zygotic barriers </a:t>
            </a:r>
            <a:r>
              <a:rPr lang="en-US" sz="3200" dirty="0"/>
              <a:t>– Physically impossible to mate or the gametes would never be able to meet.  (before a zygote)</a:t>
            </a:r>
          </a:p>
          <a:p>
            <a:pPr lvl="1"/>
            <a:r>
              <a:rPr lang="en-US" sz="2800" dirty="0"/>
              <a:t>Example:  A whale and a dog would never be able to produce an offspring together because their body structures would not allow for the gametes to ever meet. </a:t>
            </a:r>
          </a:p>
        </p:txBody>
      </p:sp>
      <p:pic>
        <p:nvPicPr>
          <p:cNvPr id="3074" name="Picture 2" descr="Sperm, Meet Egg: The Process of Fertilisation">
            <a:extLst>
              <a:ext uri="{FF2B5EF4-FFF2-40B4-BE49-F238E27FC236}">
                <a16:creationId xmlns:a16="http://schemas.microsoft.com/office/drawing/2014/main" id="{BF6A4721-C427-48F2-93D1-05C3AC874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637" y="326230"/>
            <a:ext cx="3823504" cy="2355278"/>
          </a:xfrm>
          <a:prstGeom prst="rect">
            <a:avLst/>
          </a:prstGeom>
          <a:noFill/>
          <a:extLst>
            <a:ext uri="{909E8E84-426E-40DD-AFC4-6F175D3DCCD1}">
              <a14:hiddenFill xmlns:a14="http://schemas.microsoft.com/office/drawing/2010/main">
                <a:solidFill>
                  <a:srgbClr val="FFFFFF"/>
                </a:solidFill>
              </a14:hiddenFill>
            </a:ext>
          </a:extLst>
        </p:spPr>
      </p:pic>
      <p:sp>
        <p:nvSpPr>
          <p:cNvPr id="4" name="&quot;Not Allowed&quot; Symbol 3">
            <a:extLst>
              <a:ext uri="{FF2B5EF4-FFF2-40B4-BE49-F238E27FC236}">
                <a16:creationId xmlns:a16="http://schemas.microsoft.com/office/drawing/2014/main" id="{A9BE09BB-7189-499D-8D8D-5E766AADB042}"/>
              </a:ext>
            </a:extLst>
          </p:cNvPr>
          <p:cNvSpPr/>
          <p:nvPr/>
        </p:nvSpPr>
        <p:spPr>
          <a:xfrm>
            <a:off x="6840637" y="7756"/>
            <a:ext cx="3970117" cy="3159888"/>
          </a:xfrm>
          <a:prstGeom prst="noSmoking">
            <a:avLst/>
          </a:prstGeom>
          <a:solidFill>
            <a:srgbClr val="D35940">
              <a:alpha val="50196"/>
            </a:srgbClr>
          </a:solid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5338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8901-581B-4BEB-9638-934E218EB1AB}"/>
              </a:ext>
            </a:extLst>
          </p:cNvPr>
          <p:cNvSpPr>
            <a:spLocks noGrp="1"/>
          </p:cNvSpPr>
          <p:nvPr>
            <p:ph type="title"/>
          </p:nvPr>
        </p:nvSpPr>
        <p:spPr/>
        <p:txBody>
          <a:bodyPr/>
          <a:lstStyle/>
          <a:p>
            <a:r>
              <a:rPr lang="en-US" dirty="0"/>
              <a:t>Vocabulary Cont. </a:t>
            </a:r>
          </a:p>
        </p:txBody>
      </p:sp>
      <p:sp>
        <p:nvSpPr>
          <p:cNvPr id="3" name="Content Placeholder 2">
            <a:extLst>
              <a:ext uri="{FF2B5EF4-FFF2-40B4-BE49-F238E27FC236}">
                <a16:creationId xmlns:a16="http://schemas.microsoft.com/office/drawing/2014/main" id="{C5E81A89-7EFF-4300-B131-8C9604F934C3}"/>
              </a:ext>
            </a:extLst>
          </p:cNvPr>
          <p:cNvSpPr>
            <a:spLocks noGrp="1"/>
          </p:cNvSpPr>
          <p:nvPr>
            <p:ph idx="1"/>
          </p:nvPr>
        </p:nvSpPr>
        <p:spPr>
          <a:xfrm>
            <a:off x="1141413" y="3065905"/>
            <a:ext cx="9905999" cy="3541714"/>
          </a:xfrm>
        </p:spPr>
        <p:txBody>
          <a:bodyPr>
            <a:normAutofit fontScale="92500" lnSpcReduction="10000"/>
          </a:bodyPr>
          <a:lstStyle/>
          <a:p>
            <a:r>
              <a:rPr lang="en-US" sz="3200" b="1" u="sng" dirty="0"/>
              <a:t>Post-Zygotic Barriers </a:t>
            </a:r>
            <a:r>
              <a:rPr lang="en-US" sz="3200" dirty="0"/>
              <a:t>– After the egg and sperm fuse their genetic material, the zygote does not survive (poor development) or the offspring are sterile.  (after a zygote)</a:t>
            </a:r>
          </a:p>
          <a:p>
            <a:pPr lvl="1"/>
            <a:r>
              <a:rPr lang="en-US" sz="2800" dirty="0"/>
              <a:t>Chromosome numbers and/or content does not match and the resulting organism does not have enough/correct recipes for proteins</a:t>
            </a:r>
          </a:p>
          <a:p>
            <a:pPr lvl="1"/>
            <a:r>
              <a:rPr lang="en-US" sz="2800" dirty="0"/>
              <a:t>Mules (the offspring of a horse and a donkey) are sterile and cannot reproduce. </a:t>
            </a:r>
          </a:p>
        </p:txBody>
      </p:sp>
      <p:pic>
        <p:nvPicPr>
          <p:cNvPr id="4098" name="Picture 2" descr="Abortion Debate: Why We Simply Cannot Tell If Zygotes Are Babies - Lifestyle">
            <a:extLst>
              <a:ext uri="{FF2B5EF4-FFF2-40B4-BE49-F238E27FC236}">
                <a16:creationId xmlns:a16="http://schemas.microsoft.com/office/drawing/2014/main" id="{66448EFA-8604-4F39-98AE-B702F93B0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330" y="250381"/>
            <a:ext cx="4128186" cy="278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56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DA5E-282B-4C94-AB22-1F131CC7DE8C}"/>
              </a:ext>
            </a:extLst>
          </p:cNvPr>
          <p:cNvSpPr>
            <a:spLocks noGrp="1"/>
          </p:cNvSpPr>
          <p:nvPr>
            <p:ph type="title"/>
          </p:nvPr>
        </p:nvSpPr>
        <p:spPr/>
        <p:txBody>
          <a:bodyPr/>
          <a:lstStyle/>
          <a:p>
            <a:r>
              <a:rPr lang="en-US" dirty="0"/>
              <a:t>Vocabulary Cont. </a:t>
            </a:r>
          </a:p>
        </p:txBody>
      </p:sp>
      <p:sp>
        <p:nvSpPr>
          <p:cNvPr id="3" name="Content Placeholder 2">
            <a:extLst>
              <a:ext uri="{FF2B5EF4-FFF2-40B4-BE49-F238E27FC236}">
                <a16:creationId xmlns:a16="http://schemas.microsoft.com/office/drawing/2014/main" id="{1472F7CD-0924-4DD4-9E27-611BDF23A4D8}"/>
              </a:ext>
            </a:extLst>
          </p:cNvPr>
          <p:cNvSpPr>
            <a:spLocks noGrp="1"/>
          </p:cNvSpPr>
          <p:nvPr>
            <p:ph idx="1"/>
          </p:nvPr>
        </p:nvSpPr>
        <p:spPr/>
        <p:txBody>
          <a:bodyPr>
            <a:normAutofit/>
          </a:bodyPr>
          <a:lstStyle/>
          <a:p>
            <a:r>
              <a:rPr lang="en-US" sz="3200" b="1" u="sng" dirty="0"/>
              <a:t>Binomial Nomenclature </a:t>
            </a:r>
            <a:r>
              <a:rPr lang="en-US" sz="3200" dirty="0"/>
              <a:t>– A 2 word naming system that includes the Genus and species names.  The first word is capitalized, the second is lowercase. </a:t>
            </a:r>
          </a:p>
        </p:txBody>
      </p:sp>
    </p:spTree>
    <p:extLst>
      <p:ext uri="{BB962C8B-B14F-4D97-AF65-F5344CB8AC3E}">
        <p14:creationId xmlns:p14="http://schemas.microsoft.com/office/powerpoint/2010/main" val="207740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146-D8A4-4BD8-9699-E028F9C5D8D6}"/>
              </a:ext>
            </a:extLst>
          </p:cNvPr>
          <p:cNvSpPr>
            <a:spLocks noGrp="1"/>
          </p:cNvSpPr>
          <p:nvPr>
            <p:ph type="title"/>
          </p:nvPr>
        </p:nvSpPr>
        <p:spPr>
          <a:xfrm>
            <a:off x="1141414" y="0"/>
            <a:ext cx="9905998" cy="1478570"/>
          </a:xfrm>
        </p:spPr>
        <p:txBody>
          <a:bodyPr/>
          <a:lstStyle/>
          <a:p>
            <a:r>
              <a:rPr lang="en-US" dirty="0"/>
              <a:t>Traditional Classification system </a:t>
            </a:r>
          </a:p>
        </p:txBody>
      </p:sp>
      <p:sp>
        <p:nvSpPr>
          <p:cNvPr id="3" name="Content Placeholder 2">
            <a:extLst>
              <a:ext uri="{FF2B5EF4-FFF2-40B4-BE49-F238E27FC236}">
                <a16:creationId xmlns:a16="http://schemas.microsoft.com/office/drawing/2014/main" id="{177DDAFD-0B65-4D8C-845C-8AF9F8833AB8}"/>
              </a:ext>
            </a:extLst>
          </p:cNvPr>
          <p:cNvSpPr>
            <a:spLocks noGrp="1"/>
          </p:cNvSpPr>
          <p:nvPr>
            <p:ph idx="1"/>
          </p:nvPr>
        </p:nvSpPr>
        <p:spPr>
          <a:xfrm>
            <a:off x="967667" y="1118586"/>
            <a:ext cx="2379216" cy="5486400"/>
          </a:xfrm>
        </p:spPr>
        <p:txBody>
          <a:bodyPr>
            <a:normAutofit lnSpcReduction="10000"/>
          </a:bodyPr>
          <a:lstStyle/>
          <a:p>
            <a:r>
              <a:rPr lang="en-US" sz="3200" dirty="0"/>
              <a:t>Domain</a:t>
            </a:r>
          </a:p>
          <a:p>
            <a:r>
              <a:rPr lang="en-US" sz="3200" dirty="0"/>
              <a:t>Kingdom</a:t>
            </a:r>
          </a:p>
          <a:p>
            <a:r>
              <a:rPr lang="en-US" sz="3200" dirty="0"/>
              <a:t>Phylum </a:t>
            </a:r>
          </a:p>
          <a:p>
            <a:r>
              <a:rPr lang="en-US" sz="3200" dirty="0"/>
              <a:t>Class </a:t>
            </a:r>
          </a:p>
          <a:p>
            <a:r>
              <a:rPr lang="en-US" sz="3200" dirty="0"/>
              <a:t>Order</a:t>
            </a:r>
          </a:p>
          <a:p>
            <a:r>
              <a:rPr lang="en-US" sz="3200" dirty="0"/>
              <a:t>Family </a:t>
            </a:r>
          </a:p>
          <a:p>
            <a:r>
              <a:rPr lang="en-US" sz="3200" dirty="0"/>
              <a:t>Genus </a:t>
            </a:r>
          </a:p>
          <a:p>
            <a:r>
              <a:rPr lang="en-US" sz="3200" dirty="0"/>
              <a:t>Species </a:t>
            </a:r>
          </a:p>
        </p:txBody>
      </p:sp>
      <p:sp>
        <p:nvSpPr>
          <p:cNvPr id="4" name="Content Placeholder 2">
            <a:extLst>
              <a:ext uri="{FF2B5EF4-FFF2-40B4-BE49-F238E27FC236}">
                <a16:creationId xmlns:a16="http://schemas.microsoft.com/office/drawing/2014/main" id="{0C223B69-159E-40C0-89F1-8219D0ADDDF0}"/>
              </a:ext>
            </a:extLst>
          </p:cNvPr>
          <p:cNvSpPr txBox="1">
            <a:spLocks/>
          </p:cNvSpPr>
          <p:nvPr/>
        </p:nvSpPr>
        <p:spPr>
          <a:xfrm>
            <a:off x="3715197" y="1118586"/>
            <a:ext cx="7505962" cy="5486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a:t>Dear King Philip Came Over For Great Spaghetti – traditional memory device</a:t>
            </a:r>
          </a:p>
          <a:p>
            <a:r>
              <a:rPr lang="en-US" sz="3200" dirty="0"/>
              <a:t>Dumb Kids Playing Catch On Freeways Get Smashed – Mrs. Smith’s student generated version. </a:t>
            </a:r>
          </a:p>
        </p:txBody>
      </p:sp>
    </p:spTree>
    <p:extLst>
      <p:ext uri="{BB962C8B-B14F-4D97-AF65-F5344CB8AC3E}">
        <p14:creationId xmlns:p14="http://schemas.microsoft.com/office/powerpoint/2010/main" val="329621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B4A4-25B5-457D-938B-0474F4ADD6E6}"/>
              </a:ext>
            </a:extLst>
          </p:cNvPr>
          <p:cNvSpPr>
            <a:spLocks noGrp="1"/>
          </p:cNvSpPr>
          <p:nvPr>
            <p:ph type="title"/>
          </p:nvPr>
        </p:nvSpPr>
        <p:spPr/>
        <p:txBody>
          <a:bodyPr/>
          <a:lstStyle/>
          <a:p>
            <a:r>
              <a:rPr lang="en-US" dirty="0"/>
              <a:t>Vocabulary Cont. </a:t>
            </a:r>
          </a:p>
        </p:txBody>
      </p:sp>
      <p:sp>
        <p:nvSpPr>
          <p:cNvPr id="3" name="Content Placeholder 2">
            <a:extLst>
              <a:ext uri="{FF2B5EF4-FFF2-40B4-BE49-F238E27FC236}">
                <a16:creationId xmlns:a16="http://schemas.microsoft.com/office/drawing/2014/main" id="{B5C6D96A-0E06-40C5-ADDC-784B091931B0}"/>
              </a:ext>
            </a:extLst>
          </p:cNvPr>
          <p:cNvSpPr>
            <a:spLocks noGrp="1"/>
          </p:cNvSpPr>
          <p:nvPr>
            <p:ph idx="1"/>
          </p:nvPr>
        </p:nvSpPr>
        <p:spPr/>
        <p:txBody>
          <a:bodyPr>
            <a:normAutofit/>
          </a:bodyPr>
          <a:lstStyle/>
          <a:p>
            <a:r>
              <a:rPr lang="en-US" sz="3200" b="1" u="sng" dirty="0"/>
              <a:t>Speciation </a:t>
            </a:r>
            <a:r>
              <a:rPr lang="en-US" sz="3200" dirty="0"/>
              <a:t>– process where one species splits into two distinct species.  Includes reproductive isolation (can no longer interbreed) and genetic divergence (each group’s DNA continues to change independently) </a:t>
            </a:r>
          </a:p>
        </p:txBody>
      </p:sp>
    </p:spTree>
    <p:extLst>
      <p:ext uri="{BB962C8B-B14F-4D97-AF65-F5344CB8AC3E}">
        <p14:creationId xmlns:p14="http://schemas.microsoft.com/office/powerpoint/2010/main" val="298663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805F-1070-4630-AB45-1F6F19D5C02C}"/>
              </a:ext>
            </a:extLst>
          </p:cNvPr>
          <p:cNvSpPr>
            <a:spLocks noGrp="1"/>
          </p:cNvSpPr>
          <p:nvPr>
            <p:ph type="title"/>
          </p:nvPr>
        </p:nvSpPr>
        <p:spPr>
          <a:xfrm>
            <a:off x="1141413" y="0"/>
            <a:ext cx="9905998" cy="1478570"/>
          </a:xfrm>
        </p:spPr>
        <p:txBody>
          <a:bodyPr/>
          <a:lstStyle/>
          <a:p>
            <a:r>
              <a:rPr lang="en-US" dirty="0"/>
              <a:t>Vocabulary Cont. </a:t>
            </a:r>
          </a:p>
        </p:txBody>
      </p:sp>
      <p:sp>
        <p:nvSpPr>
          <p:cNvPr id="3" name="Content Placeholder 2">
            <a:extLst>
              <a:ext uri="{FF2B5EF4-FFF2-40B4-BE49-F238E27FC236}">
                <a16:creationId xmlns:a16="http://schemas.microsoft.com/office/drawing/2014/main" id="{FB78AE91-F367-4D0B-B891-9BF5BC4DE810}"/>
              </a:ext>
            </a:extLst>
          </p:cNvPr>
          <p:cNvSpPr>
            <a:spLocks noGrp="1"/>
          </p:cNvSpPr>
          <p:nvPr>
            <p:ph idx="1"/>
          </p:nvPr>
        </p:nvSpPr>
        <p:spPr>
          <a:xfrm>
            <a:off x="1141412" y="1305017"/>
            <a:ext cx="9905999" cy="1669002"/>
          </a:xfrm>
        </p:spPr>
        <p:txBody>
          <a:bodyPr>
            <a:normAutofit/>
          </a:bodyPr>
          <a:lstStyle/>
          <a:p>
            <a:r>
              <a:rPr lang="en-US" sz="3200" dirty="0"/>
              <a:t>Phylogeny – Evolutionary History</a:t>
            </a:r>
          </a:p>
          <a:p>
            <a:r>
              <a:rPr lang="en-US" sz="3200" dirty="0"/>
              <a:t>Cladogram – Evolutionary tree</a:t>
            </a:r>
          </a:p>
        </p:txBody>
      </p:sp>
      <p:pic>
        <p:nvPicPr>
          <p:cNvPr id="1030" name="Picture 6" descr="Evolutionary Trees and Cladograms | Research Bio EWS">
            <a:extLst>
              <a:ext uri="{FF2B5EF4-FFF2-40B4-BE49-F238E27FC236}">
                <a16:creationId xmlns:a16="http://schemas.microsoft.com/office/drawing/2014/main" id="{76DD01A9-5857-451A-99AD-2524F151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47" y="2872133"/>
            <a:ext cx="5607595" cy="335987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E9C2F90-100A-4C77-8B50-1A8F1FDA6447}"/>
              </a:ext>
            </a:extLst>
          </p:cNvPr>
          <p:cNvSpPr/>
          <p:nvPr/>
        </p:nvSpPr>
        <p:spPr>
          <a:xfrm>
            <a:off x="3249663" y="5725107"/>
            <a:ext cx="479503" cy="39115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76DF2CE-144D-47A3-8B41-86DD0C3F45B8}"/>
              </a:ext>
            </a:extLst>
          </p:cNvPr>
          <p:cNvSpPr/>
          <p:nvPr/>
        </p:nvSpPr>
        <p:spPr>
          <a:xfrm rot="3326093">
            <a:off x="4419846" y="2614065"/>
            <a:ext cx="2054197" cy="1728147"/>
          </a:xfrm>
          <a:prstGeom prst="triangle">
            <a:avLst>
              <a:gd name="adj" fmla="val 57059"/>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29DBFA-48E1-4EB3-9CF5-042C1F7C1662}"/>
              </a:ext>
            </a:extLst>
          </p:cNvPr>
          <p:cNvSpPr txBox="1"/>
          <p:nvPr/>
        </p:nvSpPr>
        <p:spPr>
          <a:xfrm>
            <a:off x="6389225" y="4456253"/>
            <a:ext cx="5324355" cy="1384995"/>
          </a:xfrm>
          <a:prstGeom prst="rect">
            <a:avLst/>
          </a:prstGeom>
          <a:noFill/>
          <a:ln w="57150">
            <a:solidFill>
              <a:srgbClr val="92D050"/>
            </a:solidFill>
          </a:ln>
        </p:spPr>
        <p:txBody>
          <a:bodyPr wrap="square" rtlCol="0">
            <a:spAutoFit/>
          </a:bodyPr>
          <a:lstStyle/>
          <a:p>
            <a:r>
              <a:rPr lang="en-US" sz="2800" dirty="0"/>
              <a:t>Node – represents a speciation event (place where a common ancestor can be found)</a:t>
            </a:r>
          </a:p>
        </p:txBody>
      </p:sp>
      <p:sp>
        <p:nvSpPr>
          <p:cNvPr id="7" name="TextBox 6">
            <a:extLst>
              <a:ext uri="{FF2B5EF4-FFF2-40B4-BE49-F238E27FC236}">
                <a16:creationId xmlns:a16="http://schemas.microsoft.com/office/drawing/2014/main" id="{A06D16CF-2B62-4150-9805-F711F75B6886}"/>
              </a:ext>
            </a:extLst>
          </p:cNvPr>
          <p:cNvSpPr txBox="1"/>
          <p:nvPr/>
        </p:nvSpPr>
        <p:spPr>
          <a:xfrm>
            <a:off x="6883939" y="2401747"/>
            <a:ext cx="4433104" cy="1815882"/>
          </a:xfrm>
          <a:prstGeom prst="rect">
            <a:avLst/>
          </a:prstGeom>
          <a:noFill/>
          <a:ln w="57150">
            <a:solidFill>
              <a:srgbClr val="FF0000"/>
            </a:solidFill>
          </a:ln>
        </p:spPr>
        <p:txBody>
          <a:bodyPr wrap="square" rtlCol="0">
            <a:spAutoFit/>
          </a:bodyPr>
          <a:lstStyle/>
          <a:p>
            <a:r>
              <a:rPr lang="en-US" sz="2800" dirty="0"/>
              <a:t>Monophyletic group – all individuals are more closely related to each other than to individuals outside that group</a:t>
            </a:r>
          </a:p>
        </p:txBody>
      </p:sp>
    </p:spTree>
    <p:extLst>
      <p:ext uri="{BB962C8B-B14F-4D97-AF65-F5344CB8AC3E}">
        <p14:creationId xmlns:p14="http://schemas.microsoft.com/office/powerpoint/2010/main" val="24285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4702</TotalTime>
  <Words>1434</Words>
  <Application>Microsoft Office PowerPoint</Application>
  <PresentationFormat>Widescreen</PresentationFormat>
  <Paragraphs>159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Trebuchet MS</vt:lpstr>
      <vt:lpstr>Tw Cen MT</vt:lpstr>
      <vt:lpstr>Circuit</vt:lpstr>
      <vt:lpstr>Classification </vt:lpstr>
      <vt:lpstr>Standards</vt:lpstr>
      <vt:lpstr>Vocabulary </vt:lpstr>
      <vt:lpstr>Vocabulary cont. </vt:lpstr>
      <vt:lpstr>Vocabulary Cont. </vt:lpstr>
      <vt:lpstr>Vocabulary Cont. </vt:lpstr>
      <vt:lpstr>Traditional Classification system </vt:lpstr>
      <vt:lpstr>Vocabulary Cont. </vt:lpstr>
      <vt:lpstr>Vocabulary Cont. </vt:lpstr>
      <vt:lpstr>Materials - </vt:lpstr>
      <vt:lpstr>Old and new classification </vt:lpstr>
      <vt:lpstr>Challenges to classifying on the species concept:   page 396</vt:lpstr>
      <vt:lpstr>Vocabulary cont.  </vt:lpstr>
      <vt:lpstr>PowerPoint Presentation</vt:lpstr>
      <vt:lpstr>Vocab cont.   Page 411</vt:lpstr>
      <vt:lpstr>Shoulder Partner/Conversation buddy review: </vt:lpstr>
      <vt:lpstr>Domains   (Chapter 13)</vt:lpstr>
      <vt:lpstr>Domain: Bacteria</vt:lpstr>
      <vt:lpstr>Domain Archaea</vt:lpstr>
      <vt:lpstr>Domain: Eukarya</vt:lpstr>
      <vt:lpstr>Animal kingdom </vt:lpstr>
      <vt:lpstr>PowerPoint Presentation</vt:lpstr>
      <vt:lpstr>PowerPoint Presentation</vt:lpstr>
      <vt:lpstr>PowerPoint Presentation</vt:lpstr>
      <vt:lpstr>Review with your shoulder partner/conversation buddy</vt:lpstr>
      <vt:lpstr>Plant kingdom</vt:lpstr>
      <vt:lpstr>Fungi kingdom</vt:lpstr>
      <vt:lpstr>PowerPoint Presentation</vt:lpstr>
      <vt:lpstr>PRotists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dc:title>
  <dc:creator>Michelle Thompson</dc:creator>
  <cp:lastModifiedBy>Michelle Thompson</cp:lastModifiedBy>
  <cp:revision>60</cp:revision>
  <dcterms:created xsi:type="dcterms:W3CDTF">2021-03-05T06:43:21Z</dcterms:created>
  <dcterms:modified xsi:type="dcterms:W3CDTF">2021-03-11T12:35:36Z</dcterms:modified>
</cp:coreProperties>
</file>