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1" r:id="rId7"/>
    <p:sldId id="262" r:id="rId8"/>
    <p:sldId id="265" r:id="rId9"/>
    <p:sldId id="266" r:id="rId10"/>
    <p:sldId id="272" r:id="rId11"/>
    <p:sldId id="264" r:id="rId12"/>
    <p:sldId id="268" r:id="rId13"/>
    <p:sldId id="269" r:id="rId14"/>
    <p:sldId id="270" r:id="rId15"/>
    <p:sldId id="271" r:id="rId16"/>
    <p:sldId id="273" r:id="rId17"/>
    <p:sldId id="274" r:id="rId18"/>
    <p:sldId id="275" r:id="rId19"/>
    <p:sldId id="276" r:id="rId20"/>
    <p:sldId id="277" r:id="rId21"/>
    <p:sldId id="278" r:id="rId22"/>
    <p:sldId id="279" r:id="rId23"/>
    <p:sldId id="283" r:id="rId24"/>
    <p:sldId id="280" r:id="rId25"/>
    <p:sldId id="281" r:id="rId26"/>
    <p:sldId id="282"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653" autoAdjust="0"/>
    <p:restoredTop sz="94660"/>
  </p:normalViewPr>
  <p:slideViewPr>
    <p:cSldViewPr snapToGrid="0">
      <p:cViewPr varScale="1">
        <p:scale>
          <a:sx n="73" d="100"/>
          <a:sy n="73" d="100"/>
        </p:scale>
        <p:origin x="91"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F9069-C747-4D1C-A004-48F4D1226B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841BF-7B14-45C1-85A6-F98F0B7C0F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FBD23C-0108-441A-89E0-46BD560FE9AF}"/>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B6138D7D-D9DA-4ECC-89B0-B924EA7BE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78265-354E-4BF3-BC7F-15AEEFBB7B5C}"/>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635008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9BB16-AC10-4193-AD13-997B0A779F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21E0A7-6517-493E-B608-E0B89E9B379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CD31FD-5206-494C-BBDB-0663BA10B8DC}"/>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0FA2827C-5173-4F6B-AC5D-B755BFCED6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8EFBD9-FD0E-4618-AA64-0EC37916CCBB}"/>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2014058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03D5D6-360B-448A-A733-B6A3418C8A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063080-5E11-4EE4-B03A-9E22D4CBCB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9B521-4F59-4888-8733-FD11EA5377D6}"/>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0D02808A-B9AB-4F75-84C4-EC04B5431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B9473-2A8D-4965-9739-E3FF14E7E58C}"/>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795365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74D7F-C014-47DB-8FAA-D77A880A99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C6E485-F43B-4FC6-AC55-103C9E0D0C6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DCD51E-4FA3-418B-8284-20697925564E}"/>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9D029658-35D4-4DE4-B5CE-EB62194FF0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A65D9-AA39-4A9B-A8B0-E61E2B673535}"/>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2594968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21D4-7921-4C14-9BC6-92ECEAFE96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660CF7-5B35-4844-8EDE-887DFACCFC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2F9A1F5-50D8-4F68-BCBF-ABFD1C4A3F73}"/>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8F507811-37B4-417B-B38A-442295F44E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79951-8143-4D78-994A-574B58BECEA3}"/>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390072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333F2-04BF-40E1-A021-27737C6575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544CB6-F0A5-4321-8D07-3763DBD6062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6F5764-E751-493B-97B8-CAEFFAF242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04B7EC-D389-4972-9503-212856957978}"/>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6" name="Footer Placeholder 5">
            <a:extLst>
              <a:ext uri="{FF2B5EF4-FFF2-40B4-BE49-F238E27FC236}">
                <a16:creationId xmlns:a16="http://schemas.microsoft.com/office/drawing/2014/main" id="{2323C2D6-AAE5-418D-87CA-807EAC4D62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9705D2-4E42-4524-B223-AB3847BD0165}"/>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3097051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CA6D2-C777-4E2B-B562-E6FAAF9E57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974F81-E103-4FBE-A7E1-B1D09408E1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E7926A-1863-4949-A705-27C809F841F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22822A-C8F4-4922-B26B-C7CEDE163E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63077AD-6C34-43AC-8262-6CCEE26753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41A8ED-4AAF-4AC6-86B5-E2356B6DCB75}"/>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8" name="Footer Placeholder 7">
            <a:extLst>
              <a:ext uri="{FF2B5EF4-FFF2-40B4-BE49-F238E27FC236}">
                <a16:creationId xmlns:a16="http://schemas.microsoft.com/office/drawing/2014/main" id="{3763987A-87D1-41EC-9FD4-0F36835C62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E0A421-89F1-4A73-8E20-B2F3F1D953A3}"/>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2773933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6F6FA-E67A-445D-A87E-C9C45991FC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57F8B8-4FE8-4737-A290-CFF7A3283038}"/>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4" name="Footer Placeholder 3">
            <a:extLst>
              <a:ext uri="{FF2B5EF4-FFF2-40B4-BE49-F238E27FC236}">
                <a16:creationId xmlns:a16="http://schemas.microsoft.com/office/drawing/2014/main" id="{71EDC83F-97CE-40BD-A5CE-0AD2066976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3A77A7-F67A-46E4-AFAE-29B198A66F39}"/>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357631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90D57F-FFF0-4E4F-BC88-9B502A9A7FF0}"/>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3" name="Footer Placeholder 2">
            <a:extLst>
              <a:ext uri="{FF2B5EF4-FFF2-40B4-BE49-F238E27FC236}">
                <a16:creationId xmlns:a16="http://schemas.microsoft.com/office/drawing/2014/main" id="{D9069D06-3C91-4EDC-86DE-930C9CDD7B7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ED322-DA5C-415E-803E-6626CDC8E14F}"/>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3505470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5C6CC-8D8E-454B-95BC-EE595E8124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B7B1E2B-739E-49A8-8BA7-01BF2BBC06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1D287D5-105A-4D24-9706-5445A3F024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425677-B25E-4E86-8D7D-B4411B5AAE6E}"/>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6" name="Footer Placeholder 5">
            <a:extLst>
              <a:ext uri="{FF2B5EF4-FFF2-40B4-BE49-F238E27FC236}">
                <a16:creationId xmlns:a16="http://schemas.microsoft.com/office/drawing/2014/main" id="{B2B3B38B-9F5B-47F4-B795-09F00EF067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D6AC7-F5AD-41B8-AC18-69DAEBAD72C5}"/>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1254563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E78D-D441-4AF3-B97F-3DE538013D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8831A-ECDF-4996-99FF-6F87C5DA67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0561E4-38D8-4386-B8BF-EC1FDF279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D49BFE-4DFE-4980-B712-2EE207257B12}"/>
              </a:ext>
            </a:extLst>
          </p:cNvPr>
          <p:cNvSpPr>
            <a:spLocks noGrp="1"/>
          </p:cNvSpPr>
          <p:nvPr>
            <p:ph type="dt" sz="half" idx="10"/>
          </p:nvPr>
        </p:nvSpPr>
        <p:spPr/>
        <p:txBody>
          <a:bodyPr/>
          <a:lstStyle/>
          <a:p>
            <a:fld id="{B3FD0AC2-8D6C-4501-AB48-207CADB91D6D}" type="datetimeFigureOut">
              <a:rPr lang="en-US" smtClean="0"/>
              <a:t>4/12/2021</a:t>
            </a:fld>
            <a:endParaRPr lang="en-US"/>
          </a:p>
        </p:txBody>
      </p:sp>
      <p:sp>
        <p:nvSpPr>
          <p:cNvPr id="6" name="Footer Placeholder 5">
            <a:extLst>
              <a:ext uri="{FF2B5EF4-FFF2-40B4-BE49-F238E27FC236}">
                <a16:creationId xmlns:a16="http://schemas.microsoft.com/office/drawing/2014/main" id="{EC9D979F-0984-4BCA-8F06-B271A49D74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63F11E-7FA7-41EB-A1A4-A5C3467DD9CB}"/>
              </a:ext>
            </a:extLst>
          </p:cNvPr>
          <p:cNvSpPr>
            <a:spLocks noGrp="1"/>
          </p:cNvSpPr>
          <p:nvPr>
            <p:ph type="sldNum" sz="quarter" idx="12"/>
          </p:nvPr>
        </p:nvSpPr>
        <p:spPr/>
        <p:txBody>
          <a:bodyPr/>
          <a:lstStyle/>
          <a:p>
            <a:fld id="{BBB3ABB3-F195-46A3-88C0-5367EBC995EA}" type="slidenum">
              <a:rPr lang="en-US" smtClean="0"/>
              <a:t>‹#›</a:t>
            </a:fld>
            <a:endParaRPr lang="en-US"/>
          </a:p>
        </p:txBody>
      </p:sp>
    </p:spTree>
    <p:extLst>
      <p:ext uri="{BB962C8B-B14F-4D97-AF65-F5344CB8AC3E}">
        <p14:creationId xmlns:p14="http://schemas.microsoft.com/office/powerpoint/2010/main" val="404779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AD1A6-65EA-41DD-938D-AAB18A2A07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54D7E13-1144-4F5F-B034-1A5B64A97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CD1DD-852C-423B-A5E6-81DDC99101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D0AC2-8D6C-4501-AB48-207CADB91D6D}" type="datetimeFigureOut">
              <a:rPr lang="en-US" smtClean="0"/>
              <a:t>4/12/2021</a:t>
            </a:fld>
            <a:endParaRPr lang="en-US"/>
          </a:p>
        </p:txBody>
      </p:sp>
      <p:sp>
        <p:nvSpPr>
          <p:cNvPr id="5" name="Footer Placeholder 4">
            <a:extLst>
              <a:ext uri="{FF2B5EF4-FFF2-40B4-BE49-F238E27FC236}">
                <a16:creationId xmlns:a16="http://schemas.microsoft.com/office/drawing/2014/main" id="{6D020626-90C1-4EB6-8412-B22DE540B1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703A371-8037-4D31-B63A-859F46C958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3ABB3-F195-46A3-88C0-5367EBC995EA}" type="slidenum">
              <a:rPr lang="en-US" smtClean="0"/>
              <a:t>‹#›</a:t>
            </a:fld>
            <a:endParaRPr lang="en-US"/>
          </a:p>
        </p:txBody>
      </p:sp>
    </p:spTree>
    <p:extLst>
      <p:ext uri="{BB962C8B-B14F-4D97-AF65-F5344CB8AC3E}">
        <p14:creationId xmlns:p14="http://schemas.microsoft.com/office/powerpoint/2010/main" val="1625420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7BCB3-97A0-4FCB-8709-EE85A0577379}"/>
              </a:ext>
            </a:extLst>
          </p:cNvPr>
          <p:cNvSpPr>
            <a:spLocks noGrp="1"/>
          </p:cNvSpPr>
          <p:nvPr>
            <p:ph type="ctrTitle"/>
          </p:nvPr>
        </p:nvSpPr>
        <p:spPr/>
        <p:txBody>
          <a:bodyPr/>
          <a:lstStyle/>
          <a:p>
            <a:r>
              <a:rPr lang="en-US" dirty="0"/>
              <a:t>Ecology </a:t>
            </a:r>
          </a:p>
        </p:txBody>
      </p:sp>
      <p:sp>
        <p:nvSpPr>
          <p:cNvPr id="3" name="Subtitle 2">
            <a:extLst>
              <a:ext uri="{FF2B5EF4-FFF2-40B4-BE49-F238E27FC236}">
                <a16:creationId xmlns:a16="http://schemas.microsoft.com/office/drawing/2014/main" id="{6E200BDC-C19C-4D4E-8D36-0A866C51F9E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85636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680ED-0153-4307-92E5-63E1E36CD2C2}"/>
              </a:ext>
            </a:extLst>
          </p:cNvPr>
          <p:cNvSpPr>
            <a:spLocks noGrp="1"/>
          </p:cNvSpPr>
          <p:nvPr>
            <p:ph type="title"/>
          </p:nvPr>
        </p:nvSpPr>
        <p:spPr>
          <a:xfrm>
            <a:off x="838200" y="365126"/>
            <a:ext cx="10515600" cy="389476"/>
          </a:xfrm>
        </p:spPr>
        <p:txBody>
          <a:bodyPr>
            <a:noAutofit/>
          </a:bodyPr>
          <a:lstStyle/>
          <a:p>
            <a:r>
              <a:rPr lang="en-US" sz="3200" dirty="0"/>
              <a:t>Traditional student project.  Monday - Build, Write-up and food web are due by Friday.  </a:t>
            </a:r>
          </a:p>
        </p:txBody>
      </p:sp>
      <p:sp>
        <p:nvSpPr>
          <p:cNvPr id="3" name="Content Placeholder 2">
            <a:extLst>
              <a:ext uri="{FF2B5EF4-FFF2-40B4-BE49-F238E27FC236}">
                <a16:creationId xmlns:a16="http://schemas.microsoft.com/office/drawing/2014/main" id="{41B15803-DCA2-43C9-AEF8-7BCDC42A01F4}"/>
              </a:ext>
            </a:extLst>
          </p:cNvPr>
          <p:cNvSpPr>
            <a:spLocks noGrp="1"/>
          </p:cNvSpPr>
          <p:nvPr>
            <p:ph idx="1"/>
          </p:nvPr>
        </p:nvSpPr>
        <p:spPr>
          <a:xfrm>
            <a:off x="838200" y="1020932"/>
            <a:ext cx="10515600" cy="5557421"/>
          </a:xfrm>
        </p:spPr>
        <p:txBody>
          <a:bodyPr>
            <a:normAutofit fontScale="70000" lnSpcReduction="20000"/>
          </a:bodyPr>
          <a:lstStyle/>
          <a:p>
            <a:r>
              <a:rPr lang="en-US" dirty="0"/>
              <a:t>Use 2 or 3-liter bottles to create a biome with your shoulder partner.  You will have ladybugs, praying mantis, banded crickets, various plants (grasses or garden weeds) , “Good Bug” man-made ladybug food, soil (with bacteria) and earthworms to work with.  In addition, some 2 and 3 liter plastic bottles with holes in the lids, water, tape, string and scissors will be provided.   Constraints: No air holes in the bottle’s exterior surfaces, make sure one live plant is included.  Biomes must have a flat bottom so they can stand up.  Must have a flat top to accommodate a light source that will be moved from biome to biome in the classroom.  Must have a water source to provide for the plant. Bottle portion that contains the plant must be clear.  Other parts may be green.</a:t>
            </a:r>
          </a:p>
          <a:p>
            <a:r>
              <a:rPr lang="en-US" dirty="0"/>
              <a:t> You will work with your shoulder partner to create a sealed 2 liter biome. </a:t>
            </a:r>
          </a:p>
          <a:p>
            <a:r>
              <a:rPr lang="en-US" dirty="0"/>
              <a:t>Create a food web representing all of the living organisms in your biome.  </a:t>
            </a:r>
          </a:p>
          <a:p>
            <a:r>
              <a:rPr lang="en-US" dirty="0"/>
              <a:t>Create the instructions for someone to re-create your biome design including all safety precautions.    </a:t>
            </a:r>
          </a:p>
          <a:p>
            <a:pPr marL="0" indent="0">
              <a:buNone/>
            </a:pPr>
            <a:r>
              <a:rPr lang="en-US" dirty="0"/>
              <a:t>Points:  </a:t>
            </a:r>
          </a:p>
          <a:p>
            <a:r>
              <a:rPr lang="en-US" b="1" u="sng" dirty="0"/>
              <a:t>Complete food web includes: </a:t>
            </a:r>
            <a:r>
              <a:rPr lang="en-US" dirty="0"/>
              <a:t>At least 10 organisms are included from bottle biome (pictures are not necessary, names will be fine).  All trophic levels are labeled.  Arrows correctly indicate the flow of energy (all possible routes of energy flow) in the food web.    </a:t>
            </a:r>
            <a:r>
              <a:rPr lang="en-US" b="1" u="sng" dirty="0"/>
              <a:t>5 points</a:t>
            </a:r>
          </a:p>
          <a:p>
            <a:r>
              <a:rPr lang="en-US" b="1" u="sng" dirty="0"/>
              <a:t>Complete procedures write-up includes: </a:t>
            </a:r>
            <a:r>
              <a:rPr lang="en-US" dirty="0"/>
              <a:t>All materials used in a list format.  All steps used to create the biome including safety procedures are in chronological order and numbered.  Another student should be able to follow your procedures to create the same biome you created.  Remember specificity, objectivity and clarity counts!  No personal pronouns!  </a:t>
            </a:r>
            <a:r>
              <a:rPr lang="en-US" b="1" u="sng" dirty="0"/>
              <a:t>5 points</a:t>
            </a:r>
          </a:p>
          <a:p>
            <a:endParaRPr lang="en-US" dirty="0"/>
          </a:p>
          <a:p>
            <a:endParaRPr lang="en-US" dirty="0"/>
          </a:p>
        </p:txBody>
      </p:sp>
    </p:spTree>
    <p:extLst>
      <p:ext uri="{BB962C8B-B14F-4D97-AF65-F5344CB8AC3E}">
        <p14:creationId xmlns:p14="http://schemas.microsoft.com/office/powerpoint/2010/main" val="1577856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1EF74-2DE1-4606-942A-2D73E85DC9DF}"/>
              </a:ext>
            </a:extLst>
          </p:cNvPr>
          <p:cNvSpPr>
            <a:spLocks noGrp="1"/>
          </p:cNvSpPr>
          <p:nvPr>
            <p:ph type="title"/>
          </p:nvPr>
        </p:nvSpPr>
        <p:spPr/>
        <p:txBody>
          <a:bodyPr>
            <a:normAutofit fontScale="90000"/>
          </a:bodyPr>
          <a:lstStyle/>
          <a:p>
            <a:r>
              <a:rPr lang="en-US" dirty="0"/>
              <a:t>Distance student project:  </a:t>
            </a:r>
            <a:r>
              <a:rPr lang="en-US" sz="3100" dirty="0"/>
              <a:t>Monday will be dedicated to this project, remaining work will need to be completed outside of class time.  Project is due on Friday. </a:t>
            </a:r>
          </a:p>
        </p:txBody>
      </p:sp>
      <p:sp>
        <p:nvSpPr>
          <p:cNvPr id="3" name="Content Placeholder 2">
            <a:extLst>
              <a:ext uri="{FF2B5EF4-FFF2-40B4-BE49-F238E27FC236}">
                <a16:creationId xmlns:a16="http://schemas.microsoft.com/office/drawing/2014/main" id="{629A43C5-DEC9-41C2-A976-3BAB4B7BE7AC}"/>
              </a:ext>
            </a:extLst>
          </p:cNvPr>
          <p:cNvSpPr>
            <a:spLocks noGrp="1"/>
          </p:cNvSpPr>
          <p:nvPr>
            <p:ph idx="1"/>
          </p:nvPr>
        </p:nvSpPr>
        <p:spPr>
          <a:xfrm>
            <a:off x="838200" y="1825625"/>
            <a:ext cx="10515600" cy="4667250"/>
          </a:xfrm>
        </p:spPr>
        <p:txBody>
          <a:bodyPr>
            <a:normAutofit fontScale="85000" lnSpcReduction="20000"/>
          </a:bodyPr>
          <a:lstStyle/>
          <a:p>
            <a:r>
              <a:rPr lang="en-US" dirty="0"/>
              <a:t>Design a fully contained mini-biome of your choice.  You will not be building this biome, so the “sky is the limit” with your design.  You will be working individually on this task.  You must prepare a labeled diagram (created by you – not downloaded from the internet) for your biome.  Labeling must include all important structural and functional features of your design.  </a:t>
            </a:r>
          </a:p>
          <a:p>
            <a:r>
              <a:rPr lang="en-US" dirty="0"/>
              <a:t>Constraints:  There are to be no openings on the exterior surface (no holes that air, water or anything else could pass through)  Must contain living plants and water to support them.  Must contain a minimum of 10 organisms.  All trophic levels must be represented  (Primary producers- secondary consumers minimum, including decomposers.)</a:t>
            </a:r>
          </a:p>
          <a:p>
            <a:r>
              <a:rPr lang="en-US" dirty="0"/>
              <a:t>Points:  Well designed biome diagram that meets the requirements and constraints and a labeled food web illustration showing all trophic levels including decomposers. (names of organisms are required, images are not) – 5 points</a:t>
            </a:r>
          </a:p>
          <a:p>
            <a:r>
              <a:rPr lang="en-US" dirty="0"/>
              <a:t>Well written procedures  - Procedures include safety precautions and all steps required to construct, fill and seal your biome.  Include measurements where appropriate.   - 5 points.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883142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9759-52D7-4E9B-AF2E-AC4A31558D21}"/>
              </a:ext>
            </a:extLst>
          </p:cNvPr>
          <p:cNvSpPr>
            <a:spLocks noGrp="1"/>
          </p:cNvSpPr>
          <p:nvPr>
            <p:ph type="title"/>
          </p:nvPr>
        </p:nvSpPr>
        <p:spPr/>
        <p:txBody>
          <a:bodyPr>
            <a:normAutofit fontScale="90000"/>
          </a:bodyPr>
          <a:lstStyle/>
          <a:p>
            <a:r>
              <a:rPr lang="en-US" dirty="0"/>
              <a:t>SC.912.L. 17.2   Explain the general distribution of life in aquatic systems as a function of chemistry, geography, light, depth, salinity and temperature.  </a:t>
            </a:r>
          </a:p>
        </p:txBody>
      </p:sp>
      <p:sp>
        <p:nvSpPr>
          <p:cNvPr id="3" name="Content Placeholder 2">
            <a:extLst>
              <a:ext uri="{FF2B5EF4-FFF2-40B4-BE49-F238E27FC236}">
                <a16:creationId xmlns:a16="http://schemas.microsoft.com/office/drawing/2014/main" id="{0E54C91F-5F66-438B-8679-DBA3C81C2464}"/>
              </a:ext>
            </a:extLst>
          </p:cNvPr>
          <p:cNvSpPr>
            <a:spLocks noGrp="1"/>
          </p:cNvSpPr>
          <p:nvPr>
            <p:ph idx="1"/>
          </p:nvPr>
        </p:nvSpPr>
        <p:spPr>
          <a:xfrm>
            <a:off x="838200" y="2885243"/>
            <a:ext cx="10515600" cy="3291720"/>
          </a:xfrm>
        </p:spPr>
        <p:txBody>
          <a:bodyPr/>
          <a:lstStyle/>
          <a:p>
            <a:endParaRPr lang="en-US" dirty="0"/>
          </a:p>
        </p:txBody>
      </p:sp>
    </p:spTree>
    <p:extLst>
      <p:ext uri="{BB962C8B-B14F-4D97-AF65-F5344CB8AC3E}">
        <p14:creationId xmlns:p14="http://schemas.microsoft.com/office/powerpoint/2010/main" val="481949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84090-BAEE-4593-B437-92C0566C6D19}"/>
              </a:ext>
            </a:extLst>
          </p:cNvPr>
          <p:cNvSpPr>
            <a:spLocks noGrp="1"/>
          </p:cNvSpPr>
          <p:nvPr>
            <p:ph type="title"/>
          </p:nvPr>
        </p:nvSpPr>
        <p:spPr>
          <a:xfrm>
            <a:off x="838200" y="329614"/>
            <a:ext cx="10515600" cy="1325563"/>
          </a:xfrm>
        </p:spPr>
        <p:txBody>
          <a:bodyPr/>
          <a:lstStyle/>
          <a:p>
            <a:r>
              <a:rPr lang="en-US" dirty="0"/>
              <a:t>Chemistry</a:t>
            </a:r>
          </a:p>
        </p:txBody>
      </p:sp>
      <p:sp>
        <p:nvSpPr>
          <p:cNvPr id="3" name="Content Placeholder 2">
            <a:extLst>
              <a:ext uri="{FF2B5EF4-FFF2-40B4-BE49-F238E27FC236}">
                <a16:creationId xmlns:a16="http://schemas.microsoft.com/office/drawing/2014/main" id="{26768611-C4BA-4E14-B471-A6F476E13D18}"/>
              </a:ext>
            </a:extLst>
          </p:cNvPr>
          <p:cNvSpPr>
            <a:spLocks noGrp="1"/>
          </p:cNvSpPr>
          <p:nvPr>
            <p:ph idx="1"/>
          </p:nvPr>
        </p:nvSpPr>
        <p:spPr>
          <a:xfrm>
            <a:off x="838200" y="2414725"/>
            <a:ext cx="10515600" cy="3762237"/>
          </a:xfrm>
        </p:spPr>
        <p:txBody>
          <a:bodyPr/>
          <a:lstStyle/>
          <a:p>
            <a:r>
              <a:rPr lang="en-US" dirty="0"/>
              <a:t>pH 6-8</a:t>
            </a:r>
          </a:p>
          <a:p>
            <a:r>
              <a:rPr lang="en-US" dirty="0"/>
              <a:t>Dissolved O2  5-12 mg/L       30 ppm CO2</a:t>
            </a:r>
          </a:p>
          <a:p>
            <a:r>
              <a:rPr lang="en-US" dirty="0"/>
              <a:t>Dissolved wastes</a:t>
            </a:r>
          </a:p>
          <a:p>
            <a:pPr lvl="1"/>
            <a:r>
              <a:rPr lang="en-US" dirty="0"/>
              <a:t>Nitrates and phosphates from fertilizers and fish waste </a:t>
            </a:r>
          </a:p>
          <a:p>
            <a:pPr lvl="1"/>
            <a:r>
              <a:rPr lang="en-US" dirty="0"/>
              <a:t>Plants grow quickly, (they are using the byproducts of photosynthesis rather than making them available to other aquatic life.) </a:t>
            </a:r>
          </a:p>
          <a:p>
            <a:pPr marL="457200" lvl="1" indent="0">
              <a:buNone/>
            </a:pPr>
            <a:r>
              <a:rPr lang="en-US" dirty="0"/>
              <a:t> </a:t>
            </a:r>
          </a:p>
          <a:p>
            <a:pPr lvl="1"/>
            <a:endParaRPr lang="en-US" dirty="0"/>
          </a:p>
        </p:txBody>
      </p:sp>
      <p:pic>
        <p:nvPicPr>
          <p:cNvPr id="6150" name="Picture 6" descr="The pH Scale - Cameron,Diamond,Amyah pH Project">
            <a:extLst>
              <a:ext uri="{FF2B5EF4-FFF2-40B4-BE49-F238E27FC236}">
                <a16:creationId xmlns:a16="http://schemas.microsoft.com/office/drawing/2014/main" id="{C95606A8-BCBD-458F-849E-C8BF8594F7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4048" y="560084"/>
            <a:ext cx="4299752" cy="219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615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DAF12-D8B6-4D26-9708-0F398CA28376}"/>
              </a:ext>
            </a:extLst>
          </p:cNvPr>
          <p:cNvSpPr>
            <a:spLocks noGrp="1"/>
          </p:cNvSpPr>
          <p:nvPr>
            <p:ph type="title"/>
          </p:nvPr>
        </p:nvSpPr>
        <p:spPr/>
        <p:txBody>
          <a:bodyPr/>
          <a:lstStyle/>
          <a:p>
            <a:r>
              <a:rPr lang="en-US" dirty="0"/>
              <a:t>Geography</a:t>
            </a:r>
          </a:p>
        </p:txBody>
      </p:sp>
      <p:sp>
        <p:nvSpPr>
          <p:cNvPr id="3" name="Content Placeholder 2">
            <a:extLst>
              <a:ext uri="{FF2B5EF4-FFF2-40B4-BE49-F238E27FC236}">
                <a16:creationId xmlns:a16="http://schemas.microsoft.com/office/drawing/2014/main" id="{9250FBE7-21E9-4719-B064-BB6A5C766F8D}"/>
              </a:ext>
            </a:extLst>
          </p:cNvPr>
          <p:cNvSpPr>
            <a:spLocks noGrp="1"/>
          </p:cNvSpPr>
          <p:nvPr>
            <p:ph idx="1"/>
          </p:nvPr>
        </p:nvSpPr>
        <p:spPr>
          <a:xfrm>
            <a:off x="838200" y="1825625"/>
            <a:ext cx="5846685" cy="4351338"/>
          </a:xfrm>
        </p:spPr>
        <p:txBody>
          <a:bodyPr/>
          <a:lstStyle/>
          <a:p>
            <a:r>
              <a:rPr lang="en-US" dirty="0"/>
              <a:t>20</a:t>
            </a:r>
            <a:r>
              <a:rPr lang="en-US" baseline="30000" dirty="0"/>
              <a:t>o</a:t>
            </a:r>
            <a:r>
              <a:rPr lang="en-US" dirty="0"/>
              <a:t>-20</a:t>
            </a:r>
            <a:r>
              <a:rPr lang="en-US" baseline="30000" dirty="0"/>
              <a:t>o </a:t>
            </a:r>
            <a:r>
              <a:rPr lang="en-US" dirty="0"/>
              <a:t>window</a:t>
            </a:r>
          </a:p>
          <a:p>
            <a:r>
              <a:rPr lang="en-US" dirty="0"/>
              <a:t>Most aquatic life is found between 20degrees North Latitude and 20 degrees South Latitude. </a:t>
            </a:r>
          </a:p>
          <a:p>
            <a:r>
              <a:rPr lang="en-US" dirty="0"/>
              <a:t>The increased temperature and direct sunlight allows for greater diversity of life. </a:t>
            </a:r>
          </a:p>
          <a:p>
            <a:endParaRPr lang="en-US" dirty="0"/>
          </a:p>
        </p:txBody>
      </p:sp>
      <p:pic>
        <p:nvPicPr>
          <p:cNvPr id="7170" name="Picture 2" descr="Lab 1.3 – Ocean Data Lab">
            <a:extLst>
              <a:ext uri="{FF2B5EF4-FFF2-40B4-BE49-F238E27FC236}">
                <a16:creationId xmlns:a16="http://schemas.microsoft.com/office/drawing/2014/main" id="{37B82786-8A1B-47A8-A551-E07F4C2773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7102" y="1690688"/>
            <a:ext cx="4780200" cy="4657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006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7EE73-1440-4541-B9FA-D178C772A899}"/>
              </a:ext>
            </a:extLst>
          </p:cNvPr>
          <p:cNvSpPr>
            <a:spLocks noGrp="1"/>
          </p:cNvSpPr>
          <p:nvPr>
            <p:ph type="title"/>
          </p:nvPr>
        </p:nvSpPr>
        <p:spPr/>
        <p:txBody>
          <a:bodyPr/>
          <a:lstStyle/>
          <a:p>
            <a:r>
              <a:rPr lang="en-US" dirty="0"/>
              <a:t>Light </a:t>
            </a:r>
          </a:p>
        </p:txBody>
      </p:sp>
      <p:sp>
        <p:nvSpPr>
          <p:cNvPr id="3" name="Content Placeholder 2">
            <a:extLst>
              <a:ext uri="{FF2B5EF4-FFF2-40B4-BE49-F238E27FC236}">
                <a16:creationId xmlns:a16="http://schemas.microsoft.com/office/drawing/2014/main" id="{4B0F4DB2-71F2-4A4A-87D7-6B83B6B5B2B0}"/>
              </a:ext>
            </a:extLst>
          </p:cNvPr>
          <p:cNvSpPr>
            <a:spLocks noGrp="1"/>
          </p:cNvSpPr>
          <p:nvPr>
            <p:ph idx="1"/>
          </p:nvPr>
        </p:nvSpPr>
        <p:spPr>
          <a:xfrm>
            <a:off x="838200" y="1825625"/>
            <a:ext cx="4337482" cy="4351338"/>
          </a:xfrm>
        </p:spPr>
        <p:txBody>
          <a:bodyPr/>
          <a:lstStyle/>
          <a:p>
            <a:r>
              <a:rPr lang="en-US" dirty="0"/>
              <a:t>Photic Zone- the area where light penetrates the water</a:t>
            </a:r>
          </a:p>
          <a:p>
            <a:r>
              <a:rPr lang="en-US" dirty="0"/>
              <a:t>Aphotic Zone – No significant source of light. </a:t>
            </a:r>
          </a:p>
          <a:p>
            <a:r>
              <a:rPr lang="en-US" dirty="0"/>
              <a:t>More aquatic life lives in the photic zone </a:t>
            </a:r>
          </a:p>
        </p:txBody>
      </p:sp>
      <p:pic>
        <p:nvPicPr>
          <p:cNvPr id="8194" name="Picture 2" descr="Oceanic Terminology for Scientific Divers - AquaViews | Ocean zones, Layers  of the ocean, Ocean">
            <a:extLst>
              <a:ext uri="{FF2B5EF4-FFF2-40B4-BE49-F238E27FC236}">
                <a16:creationId xmlns:a16="http://schemas.microsoft.com/office/drawing/2014/main" id="{7C762907-EB13-4E5E-B21D-975AB0CD3D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1902" y="0"/>
            <a:ext cx="6566538" cy="507414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Plankton: a small, but important, player in life on Earth | GLOBE  Scientists' Blog">
            <a:extLst>
              <a:ext uri="{FF2B5EF4-FFF2-40B4-BE49-F238E27FC236}">
                <a16:creationId xmlns:a16="http://schemas.microsoft.com/office/drawing/2014/main" id="{F33FC307-D146-4BC1-A154-02257E260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7949" y="4663826"/>
            <a:ext cx="3555115" cy="2194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619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0F61-CC0E-4EAA-981D-E0C1C01D0F98}"/>
              </a:ext>
            </a:extLst>
          </p:cNvPr>
          <p:cNvSpPr>
            <a:spLocks noGrp="1"/>
          </p:cNvSpPr>
          <p:nvPr>
            <p:ph type="title"/>
          </p:nvPr>
        </p:nvSpPr>
        <p:spPr/>
        <p:txBody>
          <a:bodyPr/>
          <a:lstStyle/>
          <a:p>
            <a:r>
              <a:rPr lang="en-US" dirty="0"/>
              <a:t>Depth </a:t>
            </a:r>
          </a:p>
        </p:txBody>
      </p:sp>
      <p:sp>
        <p:nvSpPr>
          <p:cNvPr id="3" name="Content Placeholder 2">
            <a:extLst>
              <a:ext uri="{FF2B5EF4-FFF2-40B4-BE49-F238E27FC236}">
                <a16:creationId xmlns:a16="http://schemas.microsoft.com/office/drawing/2014/main" id="{3D1ADD6D-A9C7-451A-89FE-641DEE8EB2FD}"/>
              </a:ext>
            </a:extLst>
          </p:cNvPr>
          <p:cNvSpPr>
            <a:spLocks noGrp="1"/>
          </p:cNvSpPr>
          <p:nvPr>
            <p:ph idx="1"/>
          </p:nvPr>
        </p:nvSpPr>
        <p:spPr>
          <a:xfrm>
            <a:off x="838200" y="1825625"/>
            <a:ext cx="3911353" cy="4351338"/>
          </a:xfrm>
        </p:spPr>
        <p:txBody>
          <a:bodyPr/>
          <a:lstStyle/>
          <a:p>
            <a:r>
              <a:rPr lang="en-US" dirty="0"/>
              <a:t>Shallow water tends to be photic, warmer, and has less pressure.  </a:t>
            </a:r>
          </a:p>
          <a:p>
            <a:r>
              <a:rPr lang="en-US" dirty="0"/>
              <a:t>Deep water tends to be aphotic, colder and is under more pressure. </a:t>
            </a:r>
          </a:p>
          <a:p>
            <a:endParaRPr lang="en-US" dirty="0"/>
          </a:p>
        </p:txBody>
      </p:sp>
      <p:pic>
        <p:nvPicPr>
          <p:cNvPr id="10242" name="Picture 2" descr="Depth zones of the ocean « World Ocean Review">
            <a:extLst>
              <a:ext uri="{FF2B5EF4-FFF2-40B4-BE49-F238E27FC236}">
                <a16:creationId xmlns:a16="http://schemas.microsoft.com/office/drawing/2014/main" id="{13B8DF1E-DFFE-48B0-91B4-EB392D0A1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3088" y="996588"/>
            <a:ext cx="6286500"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449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0EB53-BDFC-4FDD-9EED-5DA6A86A0DAC}"/>
              </a:ext>
            </a:extLst>
          </p:cNvPr>
          <p:cNvSpPr>
            <a:spLocks noGrp="1"/>
          </p:cNvSpPr>
          <p:nvPr>
            <p:ph type="title"/>
          </p:nvPr>
        </p:nvSpPr>
        <p:spPr>
          <a:xfrm>
            <a:off x="838200" y="-23813"/>
            <a:ext cx="10515600" cy="1325563"/>
          </a:xfrm>
        </p:spPr>
        <p:txBody>
          <a:bodyPr/>
          <a:lstStyle/>
          <a:p>
            <a:r>
              <a:rPr lang="en-US" dirty="0"/>
              <a:t>Salinity</a:t>
            </a:r>
          </a:p>
        </p:txBody>
      </p:sp>
      <p:sp>
        <p:nvSpPr>
          <p:cNvPr id="3" name="Content Placeholder 2">
            <a:extLst>
              <a:ext uri="{FF2B5EF4-FFF2-40B4-BE49-F238E27FC236}">
                <a16:creationId xmlns:a16="http://schemas.microsoft.com/office/drawing/2014/main" id="{C1215C6B-DF98-412F-9B9B-0144411BBCF8}"/>
              </a:ext>
            </a:extLst>
          </p:cNvPr>
          <p:cNvSpPr>
            <a:spLocks noGrp="1"/>
          </p:cNvSpPr>
          <p:nvPr>
            <p:ph idx="1"/>
          </p:nvPr>
        </p:nvSpPr>
        <p:spPr>
          <a:xfrm>
            <a:off x="740545" y="1142045"/>
            <a:ext cx="3751555" cy="4351338"/>
          </a:xfrm>
        </p:spPr>
        <p:txBody>
          <a:bodyPr/>
          <a:lstStyle/>
          <a:p>
            <a:r>
              <a:rPr lang="en-US" dirty="0"/>
              <a:t>0 to 37 PPT or Parts Per Thousand</a:t>
            </a:r>
          </a:p>
          <a:p>
            <a:r>
              <a:rPr lang="en-US" dirty="0"/>
              <a:t>Freshwater to Saltwater</a:t>
            </a:r>
          </a:p>
          <a:p>
            <a:r>
              <a:rPr lang="en-US" dirty="0"/>
              <a:t>Brackish water – mix of fresh and saltwater</a:t>
            </a:r>
          </a:p>
          <a:p>
            <a:pPr lvl="1"/>
            <a:r>
              <a:rPr lang="en-US" dirty="0"/>
              <a:t>Estuaries </a:t>
            </a:r>
          </a:p>
        </p:txBody>
      </p:sp>
      <p:pic>
        <p:nvPicPr>
          <p:cNvPr id="9218" name="Picture 2" descr="Salinity">
            <a:extLst>
              <a:ext uri="{FF2B5EF4-FFF2-40B4-BE49-F238E27FC236}">
                <a16:creationId xmlns:a16="http://schemas.microsoft.com/office/drawing/2014/main" id="{0F959EAF-0286-4AFE-A468-D595A4FF4C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3377" y="1381557"/>
            <a:ext cx="7624439" cy="460643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Estuaries: Salinity">
            <a:extLst>
              <a:ext uri="{FF2B5EF4-FFF2-40B4-BE49-F238E27FC236}">
                <a16:creationId xmlns:a16="http://schemas.microsoft.com/office/drawing/2014/main" id="{A2DEB9BF-FBFA-4A19-AACB-64176213E3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016" y="4214867"/>
            <a:ext cx="3509084" cy="264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1929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297FC-B7F8-4380-9C1B-9EAA8B21F02A}"/>
              </a:ext>
            </a:extLst>
          </p:cNvPr>
          <p:cNvSpPr>
            <a:spLocks noGrp="1"/>
          </p:cNvSpPr>
          <p:nvPr>
            <p:ph type="title"/>
          </p:nvPr>
        </p:nvSpPr>
        <p:spPr/>
        <p:txBody>
          <a:bodyPr/>
          <a:lstStyle/>
          <a:p>
            <a:r>
              <a:rPr lang="en-US" dirty="0"/>
              <a:t>Temperature</a:t>
            </a:r>
          </a:p>
        </p:txBody>
      </p:sp>
      <p:sp>
        <p:nvSpPr>
          <p:cNvPr id="3" name="Content Placeholder 2">
            <a:extLst>
              <a:ext uri="{FF2B5EF4-FFF2-40B4-BE49-F238E27FC236}">
                <a16:creationId xmlns:a16="http://schemas.microsoft.com/office/drawing/2014/main" id="{0BDABAFB-6BE7-4FF6-B388-E59B440862A7}"/>
              </a:ext>
            </a:extLst>
          </p:cNvPr>
          <p:cNvSpPr>
            <a:spLocks noGrp="1"/>
          </p:cNvSpPr>
          <p:nvPr>
            <p:ph idx="1"/>
          </p:nvPr>
        </p:nvSpPr>
        <p:spPr/>
        <p:txBody>
          <a:bodyPr/>
          <a:lstStyle/>
          <a:p>
            <a:r>
              <a:rPr lang="en-US" dirty="0"/>
              <a:t>Warmer temperatures support a wider variety of life. </a:t>
            </a:r>
          </a:p>
          <a:p>
            <a:r>
              <a:rPr lang="en-US" dirty="0"/>
              <a:t>Warmer body temperatures = an increased metabolic rate. </a:t>
            </a:r>
          </a:p>
          <a:p>
            <a:endParaRPr lang="en-US" dirty="0"/>
          </a:p>
        </p:txBody>
      </p:sp>
      <p:pic>
        <p:nvPicPr>
          <p:cNvPr id="11266" name="Picture 2" descr="Ocean Temperature">
            <a:extLst>
              <a:ext uri="{FF2B5EF4-FFF2-40B4-BE49-F238E27FC236}">
                <a16:creationId xmlns:a16="http://schemas.microsoft.com/office/drawing/2014/main" id="{856C4DF2-335B-4D81-9CD9-8FEADA02B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0237" y="3031366"/>
            <a:ext cx="6445188" cy="3567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318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BB082-3AF3-4769-A916-53D0386A43CF}"/>
              </a:ext>
            </a:extLst>
          </p:cNvPr>
          <p:cNvSpPr>
            <a:spLocks noGrp="1"/>
          </p:cNvSpPr>
          <p:nvPr>
            <p:ph type="title"/>
          </p:nvPr>
        </p:nvSpPr>
        <p:spPr/>
        <p:txBody>
          <a:bodyPr>
            <a:normAutofit fontScale="90000"/>
          </a:bodyPr>
          <a:lstStyle/>
          <a:p>
            <a:r>
              <a:rPr lang="en-US" dirty="0"/>
              <a:t>SC.912.L. 17.2   Explain the general distribution of life in aquatic systems as a function of chemistry, geography, light, depth, salinity and temperature. </a:t>
            </a:r>
          </a:p>
        </p:txBody>
      </p:sp>
      <p:sp>
        <p:nvSpPr>
          <p:cNvPr id="3" name="Content Placeholder 2">
            <a:extLst>
              <a:ext uri="{FF2B5EF4-FFF2-40B4-BE49-F238E27FC236}">
                <a16:creationId xmlns:a16="http://schemas.microsoft.com/office/drawing/2014/main" id="{BCF29434-F327-431F-AAE8-8DC1BFF741B5}"/>
              </a:ext>
            </a:extLst>
          </p:cNvPr>
          <p:cNvSpPr>
            <a:spLocks noGrp="1"/>
          </p:cNvSpPr>
          <p:nvPr>
            <p:ph idx="1"/>
          </p:nvPr>
        </p:nvSpPr>
        <p:spPr>
          <a:xfrm>
            <a:off x="838200" y="3009529"/>
            <a:ext cx="10515600" cy="3167433"/>
          </a:xfrm>
        </p:spPr>
        <p:txBody>
          <a:bodyPr/>
          <a:lstStyle/>
          <a:p>
            <a:r>
              <a:rPr lang="en-US" dirty="0"/>
              <a:t>Explain with your shoulder partner the above standard. </a:t>
            </a:r>
          </a:p>
          <a:p>
            <a:r>
              <a:rPr lang="en-US" dirty="0"/>
              <a:t>Write your explanation in your interactive notebook. </a:t>
            </a:r>
          </a:p>
        </p:txBody>
      </p:sp>
    </p:spTree>
    <p:extLst>
      <p:ext uri="{BB962C8B-B14F-4D97-AF65-F5344CB8AC3E}">
        <p14:creationId xmlns:p14="http://schemas.microsoft.com/office/powerpoint/2010/main" val="363921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9B9A-9CF5-499E-A9FB-5D9E05CC77D4}"/>
              </a:ext>
            </a:extLst>
          </p:cNvPr>
          <p:cNvSpPr>
            <a:spLocks noGrp="1"/>
          </p:cNvSpPr>
          <p:nvPr>
            <p:ph type="title"/>
          </p:nvPr>
        </p:nvSpPr>
        <p:spPr>
          <a:xfrm>
            <a:off x="838200" y="365125"/>
            <a:ext cx="10515600" cy="6168840"/>
          </a:xfrm>
        </p:spPr>
        <p:txBody>
          <a:bodyPr>
            <a:normAutofit/>
          </a:bodyPr>
          <a:lstStyle/>
          <a:p>
            <a:r>
              <a:rPr lang="en-US" dirty="0"/>
              <a:t>SC.912.L.17.1  Use a food web to identify and distinguish producers, consumers and decomposers.  Explain the pathway of energy transfer through trophic levels and the reduction of available energy at successive trophic levels. </a:t>
            </a:r>
            <a:br>
              <a:rPr lang="en-US" dirty="0"/>
            </a:br>
            <a:r>
              <a:rPr lang="en-US" dirty="0"/>
              <a:t>SC.912.L.17.20  Predict the impact of individuals on environmental systems and examine how human lifestyles affect sustainability.</a:t>
            </a:r>
          </a:p>
        </p:txBody>
      </p:sp>
      <p:sp>
        <p:nvSpPr>
          <p:cNvPr id="3" name="Content Placeholder 2">
            <a:extLst>
              <a:ext uri="{FF2B5EF4-FFF2-40B4-BE49-F238E27FC236}">
                <a16:creationId xmlns:a16="http://schemas.microsoft.com/office/drawing/2014/main" id="{7BE002DE-01DE-41A1-A76A-0744223A7DA0}"/>
              </a:ext>
            </a:extLst>
          </p:cNvPr>
          <p:cNvSpPr>
            <a:spLocks noGrp="1"/>
          </p:cNvSpPr>
          <p:nvPr>
            <p:ph idx="1"/>
          </p:nvPr>
        </p:nvSpPr>
        <p:spPr>
          <a:xfrm>
            <a:off x="838200" y="4305669"/>
            <a:ext cx="10515600" cy="1871293"/>
          </a:xfrm>
        </p:spPr>
        <p:txBody>
          <a:bodyPr/>
          <a:lstStyle/>
          <a:p>
            <a:endParaRPr lang="en-US" dirty="0"/>
          </a:p>
        </p:txBody>
      </p:sp>
    </p:spTree>
    <p:extLst>
      <p:ext uri="{BB962C8B-B14F-4D97-AF65-F5344CB8AC3E}">
        <p14:creationId xmlns:p14="http://schemas.microsoft.com/office/powerpoint/2010/main" val="1633357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D469-1C2C-417E-B0E0-40E648621426}"/>
              </a:ext>
            </a:extLst>
          </p:cNvPr>
          <p:cNvSpPr>
            <a:spLocks noGrp="1"/>
          </p:cNvSpPr>
          <p:nvPr>
            <p:ph type="title"/>
          </p:nvPr>
        </p:nvSpPr>
        <p:spPr>
          <a:xfrm>
            <a:off x="838200" y="365125"/>
            <a:ext cx="10515600" cy="3434518"/>
          </a:xfrm>
        </p:spPr>
        <p:txBody>
          <a:bodyPr>
            <a:normAutofit/>
          </a:bodyPr>
          <a:lstStyle/>
          <a:p>
            <a:r>
              <a:rPr lang="en-US" dirty="0"/>
              <a:t>SC.912.L.17.8  Recognize the consequences of the losses of biodiversity due to catastrophic events, climate changes, human activity and the introduction of invasive; non-native species.  </a:t>
            </a:r>
          </a:p>
        </p:txBody>
      </p:sp>
      <p:sp>
        <p:nvSpPr>
          <p:cNvPr id="3" name="Content Placeholder 2">
            <a:extLst>
              <a:ext uri="{FF2B5EF4-FFF2-40B4-BE49-F238E27FC236}">
                <a16:creationId xmlns:a16="http://schemas.microsoft.com/office/drawing/2014/main" id="{834301B2-1416-4D78-BA79-DA898CAEABD2}"/>
              </a:ext>
            </a:extLst>
          </p:cNvPr>
          <p:cNvSpPr>
            <a:spLocks noGrp="1"/>
          </p:cNvSpPr>
          <p:nvPr>
            <p:ph idx="1"/>
          </p:nvPr>
        </p:nvSpPr>
        <p:spPr>
          <a:xfrm>
            <a:off x="838200" y="4563121"/>
            <a:ext cx="10515600" cy="1613841"/>
          </a:xfrm>
        </p:spPr>
        <p:txBody>
          <a:bodyPr/>
          <a:lstStyle/>
          <a:p>
            <a:endParaRPr lang="en-US" dirty="0"/>
          </a:p>
        </p:txBody>
      </p:sp>
    </p:spTree>
    <p:extLst>
      <p:ext uri="{BB962C8B-B14F-4D97-AF65-F5344CB8AC3E}">
        <p14:creationId xmlns:p14="http://schemas.microsoft.com/office/powerpoint/2010/main" val="1002543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1245B-53E9-4CAB-96DA-41D3AF23705B}"/>
              </a:ext>
            </a:extLst>
          </p:cNvPr>
          <p:cNvSpPr>
            <a:spLocks noGrp="1"/>
          </p:cNvSpPr>
          <p:nvPr>
            <p:ph type="title"/>
          </p:nvPr>
        </p:nvSpPr>
        <p:spPr>
          <a:xfrm>
            <a:off x="438150" y="18255"/>
            <a:ext cx="10515600" cy="1010445"/>
          </a:xfrm>
        </p:spPr>
        <p:txBody>
          <a:bodyPr/>
          <a:lstStyle/>
          <a:p>
            <a:r>
              <a:rPr lang="en-US" dirty="0"/>
              <a:t>Vocabulary </a:t>
            </a:r>
          </a:p>
        </p:txBody>
      </p:sp>
      <p:sp>
        <p:nvSpPr>
          <p:cNvPr id="3" name="Content Placeholder 2">
            <a:extLst>
              <a:ext uri="{FF2B5EF4-FFF2-40B4-BE49-F238E27FC236}">
                <a16:creationId xmlns:a16="http://schemas.microsoft.com/office/drawing/2014/main" id="{B66EFCA5-638A-4118-8699-93753F07C4B0}"/>
              </a:ext>
            </a:extLst>
          </p:cNvPr>
          <p:cNvSpPr>
            <a:spLocks noGrp="1"/>
          </p:cNvSpPr>
          <p:nvPr>
            <p:ph idx="1"/>
          </p:nvPr>
        </p:nvSpPr>
        <p:spPr>
          <a:xfrm>
            <a:off x="438150" y="1028700"/>
            <a:ext cx="10915650" cy="5148263"/>
          </a:xfrm>
        </p:spPr>
        <p:txBody>
          <a:bodyPr/>
          <a:lstStyle/>
          <a:p>
            <a:r>
              <a:rPr lang="en-US" sz="3200" dirty="0"/>
              <a:t>Catastrophic events – An event that has devastating impacts.</a:t>
            </a:r>
          </a:p>
          <a:p>
            <a:pPr lvl="1"/>
            <a:r>
              <a:rPr lang="en-US" sz="2800" dirty="0"/>
              <a:t>Examples:  Volcanic eruptions, floods, wildfires, hurricanes, etc. </a:t>
            </a:r>
          </a:p>
          <a:p>
            <a:r>
              <a:rPr lang="en-US" sz="3200" dirty="0"/>
              <a:t>Climate Changes – Cyclical changes in climate due to a variety of factors including changes in the reaction rates in the sun, Earth’s orbital patterns, and effects of living populations.  The Earth has experienced 5 major ice ages in its history   </a:t>
            </a:r>
          </a:p>
        </p:txBody>
      </p:sp>
      <p:pic>
        <p:nvPicPr>
          <p:cNvPr id="12292" name="Picture 4" descr="Sculpting the Earth's Surface - ppt video online download">
            <a:extLst>
              <a:ext uri="{FF2B5EF4-FFF2-40B4-BE49-F238E27FC236}">
                <a16:creationId xmlns:a16="http://schemas.microsoft.com/office/drawing/2014/main" id="{850FF032-6648-4471-9499-14F192CABE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78" b="5324"/>
          <a:stretch/>
        </p:blipFill>
        <p:spPr bwMode="auto">
          <a:xfrm>
            <a:off x="2209800" y="4019550"/>
            <a:ext cx="6727312" cy="2492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07F40-7AF0-4CDE-A8C3-E3E559C411A7}"/>
              </a:ext>
            </a:extLst>
          </p:cNvPr>
          <p:cNvSpPr>
            <a:spLocks noGrp="1"/>
          </p:cNvSpPr>
          <p:nvPr>
            <p:ph type="title"/>
          </p:nvPr>
        </p:nvSpPr>
        <p:spPr>
          <a:xfrm>
            <a:off x="838200" y="365125"/>
            <a:ext cx="10515600" cy="625475"/>
          </a:xfrm>
        </p:spPr>
        <p:txBody>
          <a:bodyPr>
            <a:normAutofit fontScale="90000"/>
          </a:bodyPr>
          <a:lstStyle/>
          <a:p>
            <a:r>
              <a:rPr lang="en-US" dirty="0"/>
              <a:t>Vocabulary</a:t>
            </a:r>
          </a:p>
        </p:txBody>
      </p:sp>
      <p:sp>
        <p:nvSpPr>
          <p:cNvPr id="3" name="Content Placeholder 2">
            <a:extLst>
              <a:ext uri="{FF2B5EF4-FFF2-40B4-BE49-F238E27FC236}">
                <a16:creationId xmlns:a16="http://schemas.microsoft.com/office/drawing/2014/main" id="{B96C3AD2-A073-46E1-BF29-F8CEA281C4CC}"/>
              </a:ext>
            </a:extLst>
          </p:cNvPr>
          <p:cNvSpPr>
            <a:spLocks noGrp="1"/>
          </p:cNvSpPr>
          <p:nvPr>
            <p:ph idx="1"/>
          </p:nvPr>
        </p:nvSpPr>
        <p:spPr>
          <a:xfrm>
            <a:off x="838200" y="1276350"/>
            <a:ext cx="5381923" cy="5538787"/>
          </a:xfrm>
        </p:spPr>
        <p:txBody>
          <a:bodyPr>
            <a:normAutofit lnSpcReduction="10000"/>
          </a:bodyPr>
          <a:lstStyle/>
          <a:p>
            <a:r>
              <a:rPr lang="en-US" sz="3200" dirty="0"/>
              <a:t>Human activity – changes to the environment caused by humans.  </a:t>
            </a:r>
          </a:p>
          <a:p>
            <a:pPr lvl="1"/>
            <a:r>
              <a:rPr lang="en-US" sz="2800" dirty="0"/>
              <a:t>Oil spills, waste spills, nuclear power mishaps, pollution (waste, debris, sound ,light, etc.) over predation, deforestation,  etc. </a:t>
            </a:r>
          </a:p>
          <a:p>
            <a:r>
              <a:rPr lang="en-US" sz="3200" dirty="0"/>
              <a:t>Invasive species – Organisms brought to a new environment from an old one, and outcompetes native species for food/space. </a:t>
            </a:r>
          </a:p>
          <a:p>
            <a:endParaRPr lang="en-US" sz="3200" dirty="0"/>
          </a:p>
        </p:txBody>
      </p:sp>
      <p:pic>
        <p:nvPicPr>
          <p:cNvPr id="13318" name="Picture 6" descr="https://spacecoastdaily.com/wp-content/uploads/2020/09/fwc-yellow-anaconda.jpg">
            <a:extLst>
              <a:ext uri="{FF2B5EF4-FFF2-40B4-BE49-F238E27FC236}">
                <a16:creationId xmlns:a16="http://schemas.microsoft.com/office/drawing/2014/main" id="{487DD7F5-8A58-4C1C-8D42-D71CEBDD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756" y="3585778"/>
            <a:ext cx="2233762" cy="1232292"/>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Invasive species list: Invasive species threaten Florida Everglades,  wildlife - Capital Gazette">
            <a:extLst>
              <a:ext uri="{FF2B5EF4-FFF2-40B4-BE49-F238E27FC236}">
                <a16:creationId xmlns:a16="http://schemas.microsoft.com/office/drawing/2014/main" id="{601DE846-D47E-4461-BD7D-5693D0C3EA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6517" y="3584035"/>
            <a:ext cx="2282067" cy="1283663"/>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Invasive Species | National Geographic Society">
            <a:extLst>
              <a:ext uri="{FF2B5EF4-FFF2-40B4-BE49-F238E27FC236}">
                <a16:creationId xmlns:a16="http://schemas.microsoft.com/office/drawing/2014/main" id="{E4BF92F5-17AD-44DA-9196-AE1ED5BB09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756" y="4819650"/>
            <a:ext cx="1526795"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Air Potato - City of Sanibel">
            <a:extLst>
              <a:ext uri="{FF2B5EF4-FFF2-40B4-BE49-F238E27FC236}">
                <a16:creationId xmlns:a16="http://schemas.microsoft.com/office/drawing/2014/main" id="{DF699D60-C8D4-4116-B7B5-D6ABA03ADF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9551" y="4818860"/>
            <a:ext cx="1528763"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Seriously, don't plant these …">
            <a:extLst>
              <a:ext uri="{FF2B5EF4-FFF2-40B4-BE49-F238E27FC236}">
                <a16:creationId xmlns:a16="http://schemas.microsoft.com/office/drawing/2014/main" id="{1B434C67-44CE-45A7-928C-D7A1E30532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08314" y="4839488"/>
            <a:ext cx="1481737" cy="1975649"/>
          </a:xfrm>
          <a:prstGeom prst="rect">
            <a:avLst/>
          </a:prstGeom>
          <a:noFill/>
          <a:extLst>
            <a:ext uri="{909E8E84-426E-40DD-AFC4-6F175D3DCCD1}">
              <a14:hiddenFill xmlns:a14="http://schemas.microsoft.com/office/drawing/2010/main">
                <a:solidFill>
                  <a:srgbClr val="FFFFFF"/>
                </a:solidFill>
              </a14:hiddenFill>
            </a:ext>
          </a:extLst>
        </p:spPr>
      </p:pic>
      <p:pic>
        <p:nvPicPr>
          <p:cNvPr id="13326" name="Picture 14" descr="3 BP executives indicted over Gulf oil spill">
            <a:extLst>
              <a:ext uri="{FF2B5EF4-FFF2-40B4-BE49-F238E27FC236}">
                <a16:creationId xmlns:a16="http://schemas.microsoft.com/office/drawing/2014/main" id="{4B43C875-1CD2-4907-AD64-C2AB0E29FB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4211" y="436386"/>
            <a:ext cx="4917019" cy="277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8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FD469-1C2C-417E-B0E0-40E648621426}"/>
              </a:ext>
            </a:extLst>
          </p:cNvPr>
          <p:cNvSpPr>
            <a:spLocks noGrp="1"/>
          </p:cNvSpPr>
          <p:nvPr>
            <p:ph type="title"/>
          </p:nvPr>
        </p:nvSpPr>
        <p:spPr>
          <a:xfrm>
            <a:off x="838200" y="365125"/>
            <a:ext cx="10515600" cy="3434518"/>
          </a:xfrm>
        </p:spPr>
        <p:txBody>
          <a:bodyPr>
            <a:normAutofit/>
          </a:bodyPr>
          <a:lstStyle/>
          <a:p>
            <a:r>
              <a:rPr lang="en-US" dirty="0"/>
              <a:t>SC.912.L.17.8  Recognize the consequences of the losses of biodiversity due to catastrophic events, climate changes, human activity and the introduction of invasive; non-native species.  </a:t>
            </a:r>
          </a:p>
        </p:txBody>
      </p:sp>
      <p:sp>
        <p:nvSpPr>
          <p:cNvPr id="3" name="Content Placeholder 2">
            <a:extLst>
              <a:ext uri="{FF2B5EF4-FFF2-40B4-BE49-F238E27FC236}">
                <a16:creationId xmlns:a16="http://schemas.microsoft.com/office/drawing/2014/main" id="{834301B2-1416-4D78-BA79-DA898CAEABD2}"/>
              </a:ext>
            </a:extLst>
          </p:cNvPr>
          <p:cNvSpPr>
            <a:spLocks noGrp="1"/>
          </p:cNvSpPr>
          <p:nvPr>
            <p:ph idx="1"/>
          </p:nvPr>
        </p:nvSpPr>
        <p:spPr>
          <a:xfrm>
            <a:off x="838200" y="4563121"/>
            <a:ext cx="10515600" cy="1613841"/>
          </a:xfrm>
        </p:spPr>
        <p:txBody>
          <a:bodyPr/>
          <a:lstStyle/>
          <a:p>
            <a:r>
              <a:rPr lang="en-US" dirty="0"/>
              <a:t>Describe to your partner the consequences of the loss of an organism from the food web.   Identify the potential cause of the loss and how it would affect the ecosystem. </a:t>
            </a:r>
          </a:p>
        </p:txBody>
      </p:sp>
    </p:spTree>
    <p:extLst>
      <p:ext uri="{BB962C8B-B14F-4D97-AF65-F5344CB8AC3E}">
        <p14:creationId xmlns:p14="http://schemas.microsoft.com/office/powerpoint/2010/main" val="1367036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56293-3327-4D43-809C-0E61B7C88B57}"/>
              </a:ext>
            </a:extLst>
          </p:cNvPr>
          <p:cNvSpPr>
            <a:spLocks noGrp="1"/>
          </p:cNvSpPr>
          <p:nvPr>
            <p:ph type="title"/>
          </p:nvPr>
        </p:nvSpPr>
        <p:spPr>
          <a:xfrm>
            <a:off x="838200" y="365125"/>
            <a:ext cx="10515600" cy="2054225"/>
          </a:xfrm>
        </p:spPr>
        <p:txBody>
          <a:bodyPr>
            <a:normAutofit fontScale="90000"/>
          </a:bodyPr>
          <a:lstStyle/>
          <a:p>
            <a:r>
              <a:rPr lang="en-US" dirty="0"/>
              <a:t>SC.912.L.17.5 Analyze how population size is determined by births, deaths, immigration, emigration, and limiting factors (biotic and abiotic) that determine carrying capacity. </a:t>
            </a:r>
          </a:p>
        </p:txBody>
      </p:sp>
      <p:sp>
        <p:nvSpPr>
          <p:cNvPr id="3" name="Content Placeholder 2">
            <a:extLst>
              <a:ext uri="{FF2B5EF4-FFF2-40B4-BE49-F238E27FC236}">
                <a16:creationId xmlns:a16="http://schemas.microsoft.com/office/drawing/2014/main" id="{97475ACA-7307-4417-8FE4-79A08525D77B}"/>
              </a:ext>
            </a:extLst>
          </p:cNvPr>
          <p:cNvSpPr>
            <a:spLocks noGrp="1"/>
          </p:cNvSpPr>
          <p:nvPr>
            <p:ph idx="1"/>
          </p:nvPr>
        </p:nvSpPr>
        <p:spPr>
          <a:xfrm>
            <a:off x="838200" y="2724149"/>
            <a:ext cx="10515600" cy="3452813"/>
          </a:xfrm>
        </p:spPr>
        <p:txBody>
          <a:bodyPr/>
          <a:lstStyle/>
          <a:p>
            <a:endParaRPr lang="en-US" dirty="0"/>
          </a:p>
        </p:txBody>
      </p:sp>
    </p:spTree>
    <p:extLst>
      <p:ext uri="{BB962C8B-B14F-4D97-AF65-F5344CB8AC3E}">
        <p14:creationId xmlns:p14="http://schemas.microsoft.com/office/powerpoint/2010/main" val="10295456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71FE96-E7B7-4ED7-A485-4DF7DFAE3CD2}"/>
              </a:ext>
            </a:extLst>
          </p:cNvPr>
          <p:cNvSpPr>
            <a:spLocks noGrp="1"/>
          </p:cNvSpPr>
          <p:nvPr>
            <p:ph idx="1"/>
          </p:nvPr>
        </p:nvSpPr>
        <p:spPr>
          <a:xfrm>
            <a:off x="200025" y="365125"/>
            <a:ext cx="11525250" cy="6127750"/>
          </a:xfrm>
        </p:spPr>
        <p:txBody>
          <a:bodyPr>
            <a:normAutofit/>
          </a:bodyPr>
          <a:lstStyle/>
          <a:p>
            <a:r>
              <a:rPr lang="en-US" sz="3200" dirty="0"/>
              <a:t>Births – addition of new offspring in a population 			+</a:t>
            </a:r>
          </a:p>
          <a:p>
            <a:r>
              <a:rPr lang="en-US" sz="3200" dirty="0"/>
              <a:t>Deaths – removal of population members due to various reasons -</a:t>
            </a:r>
          </a:p>
          <a:p>
            <a:r>
              <a:rPr lang="en-US" sz="3200" dirty="0"/>
              <a:t>Immigration – members moving into a community’s population	+</a:t>
            </a:r>
          </a:p>
          <a:p>
            <a:r>
              <a:rPr lang="en-US" sz="3200" dirty="0"/>
              <a:t>Emigration – members of a population leaving the community	-</a:t>
            </a:r>
          </a:p>
          <a:p>
            <a:r>
              <a:rPr lang="en-US" sz="3200" dirty="0"/>
              <a:t>Limiting factors</a:t>
            </a:r>
          </a:p>
          <a:p>
            <a:pPr lvl="1"/>
            <a:r>
              <a:rPr lang="en-US" sz="2800" dirty="0"/>
              <a:t>Density dependent – limitations placed on a community when population numbers are high.  Examples include: Food availability, habitat space, parasites, predation, etc. </a:t>
            </a:r>
          </a:p>
          <a:p>
            <a:pPr lvl="1"/>
            <a:r>
              <a:rPr lang="en-US" sz="2800" dirty="0"/>
              <a:t>Density independent – limitations placed on a community regardless of population size.  Examples include:  Fire, Flood, Habitat destruction, Other Natural disasters, etc. </a:t>
            </a:r>
          </a:p>
        </p:txBody>
      </p:sp>
    </p:spTree>
    <p:extLst>
      <p:ext uri="{BB962C8B-B14F-4D97-AF65-F5344CB8AC3E}">
        <p14:creationId xmlns:p14="http://schemas.microsoft.com/office/powerpoint/2010/main" val="181316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E84B-FFBE-44B7-A4CB-9806104134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7CE7A5B-067F-49DD-9BB7-404EE4FA1464}"/>
              </a:ext>
            </a:extLst>
          </p:cNvPr>
          <p:cNvSpPr>
            <a:spLocks noGrp="1"/>
          </p:cNvSpPr>
          <p:nvPr>
            <p:ph idx="1"/>
          </p:nvPr>
        </p:nvSpPr>
        <p:spPr/>
        <p:txBody>
          <a:bodyPr/>
          <a:lstStyle/>
          <a:p>
            <a:r>
              <a:rPr lang="en-US" dirty="0"/>
              <a:t>What was the population of wolves in Alaska in 2003 if in 2001 there were 2273 wolves, and average of 300 wolves were born annually, 100 wolves emigrate annually, 50 wolves immigrate to Alaska every year and 400 die due to various causes every year?</a:t>
            </a:r>
          </a:p>
          <a:p>
            <a:endParaRPr lang="en-US" dirty="0"/>
          </a:p>
          <a:p>
            <a:r>
              <a:rPr lang="en-US" dirty="0"/>
              <a:t>Answer:  1973 Wolves</a:t>
            </a:r>
          </a:p>
        </p:txBody>
      </p:sp>
    </p:spTree>
    <p:extLst>
      <p:ext uri="{BB962C8B-B14F-4D97-AF65-F5344CB8AC3E}">
        <p14:creationId xmlns:p14="http://schemas.microsoft.com/office/powerpoint/2010/main" val="160732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EE32A-5B6F-44CD-A3D3-C8E3B9EA19A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1FB0A5-EAB7-4C49-B5D3-31DD8AB14B66}"/>
              </a:ext>
            </a:extLst>
          </p:cNvPr>
          <p:cNvSpPr>
            <a:spLocks noGrp="1"/>
          </p:cNvSpPr>
          <p:nvPr>
            <p:ph idx="1"/>
          </p:nvPr>
        </p:nvSpPr>
        <p:spPr/>
        <p:txBody>
          <a:bodyPr/>
          <a:lstStyle/>
          <a:p>
            <a:r>
              <a:rPr lang="en-US" dirty="0"/>
              <a:t>What will the population of humans  be in the  USA in 2 years if in 2017 there were 325 million people, 3,700,000 are born every year,  2,600,000 die annually, 2,000,000 immigrate per year , and 1.1 million emigrate per year?</a:t>
            </a:r>
          </a:p>
          <a:p>
            <a:endParaRPr lang="en-US" dirty="0"/>
          </a:p>
          <a:p>
            <a:r>
              <a:rPr lang="en-US" dirty="0"/>
              <a:t>Answer: 329 million people </a:t>
            </a:r>
          </a:p>
        </p:txBody>
      </p:sp>
    </p:spTree>
    <p:extLst>
      <p:ext uri="{BB962C8B-B14F-4D97-AF65-F5344CB8AC3E}">
        <p14:creationId xmlns:p14="http://schemas.microsoft.com/office/powerpoint/2010/main" val="17078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FF691-9E4D-4806-97A9-B5BF100CA870}"/>
              </a:ext>
            </a:extLst>
          </p:cNvPr>
          <p:cNvSpPr>
            <a:spLocks noGrp="1"/>
          </p:cNvSpPr>
          <p:nvPr>
            <p:ph type="title"/>
          </p:nvPr>
        </p:nvSpPr>
        <p:spPr/>
        <p:txBody>
          <a:bodyPr>
            <a:normAutofit fontScale="90000"/>
          </a:bodyPr>
          <a:lstStyle/>
          <a:p>
            <a:r>
              <a:rPr lang="en-US" dirty="0"/>
              <a:t>SC.912.L.17.4    Describe changes in ecosystems resulting from seasonal variations, climate change, and succession. </a:t>
            </a:r>
          </a:p>
        </p:txBody>
      </p:sp>
      <p:sp>
        <p:nvSpPr>
          <p:cNvPr id="3" name="Content Placeholder 2">
            <a:extLst>
              <a:ext uri="{FF2B5EF4-FFF2-40B4-BE49-F238E27FC236}">
                <a16:creationId xmlns:a16="http://schemas.microsoft.com/office/drawing/2014/main" id="{EEA09196-3DC1-4F3C-B03C-A5CE17C16067}"/>
              </a:ext>
            </a:extLst>
          </p:cNvPr>
          <p:cNvSpPr>
            <a:spLocks noGrp="1"/>
          </p:cNvSpPr>
          <p:nvPr>
            <p:ph idx="1"/>
          </p:nvPr>
        </p:nvSpPr>
        <p:spPr>
          <a:xfrm>
            <a:off x="838200" y="2379215"/>
            <a:ext cx="10622872" cy="3797747"/>
          </a:xfrm>
        </p:spPr>
        <p:txBody>
          <a:bodyPr/>
          <a:lstStyle/>
          <a:p>
            <a:r>
              <a:rPr lang="en-US" dirty="0"/>
              <a:t>Season change- Winter vs. Summer</a:t>
            </a:r>
          </a:p>
          <a:p>
            <a:pPr lvl="1"/>
            <a:r>
              <a:rPr lang="en-US" dirty="0"/>
              <a:t>North American Winter = decreased energy input and metabolic rate (growth)</a:t>
            </a:r>
          </a:p>
          <a:p>
            <a:pPr lvl="1"/>
            <a:r>
              <a:rPr lang="en-US" dirty="0"/>
              <a:t>North American Summer= increased energy input and metabolic rate (growth)</a:t>
            </a:r>
          </a:p>
          <a:p>
            <a:pPr lvl="1"/>
            <a:endParaRPr lang="en-US" dirty="0"/>
          </a:p>
          <a:p>
            <a:r>
              <a:rPr lang="en-US" dirty="0"/>
              <a:t>Climate Change – NASA says that in the last 650,000 years, there have been 7 cycles of glacial advance and retreat.  The last one started 7,000 years ago. </a:t>
            </a:r>
          </a:p>
          <a:p>
            <a:pPr lvl="1"/>
            <a:r>
              <a:rPr lang="en-US" dirty="0"/>
              <a:t>Colder cycles = decreased metabolic rate and growth </a:t>
            </a:r>
          </a:p>
          <a:p>
            <a:pPr lvl="1"/>
            <a:r>
              <a:rPr lang="en-US" dirty="0"/>
              <a:t>Warmer cycles = increased metabolic rate and growth </a:t>
            </a:r>
          </a:p>
        </p:txBody>
      </p:sp>
    </p:spTree>
    <p:extLst>
      <p:ext uri="{BB962C8B-B14F-4D97-AF65-F5344CB8AC3E}">
        <p14:creationId xmlns:p14="http://schemas.microsoft.com/office/powerpoint/2010/main" val="81104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38F0C-552B-48A3-9921-6C7E37014EA2}"/>
              </a:ext>
            </a:extLst>
          </p:cNvPr>
          <p:cNvSpPr>
            <a:spLocks noGrp="1"/>
          </p:cNvSpPr>
          <p:nvPr>
            <p:ph type="title"/>
          </p:nvPr>
        </p:nvSpPr>
        <p:spPr>
          <a:xfrm>
            <a:off x="371902" y="1003747"/>
            <a:ext cx="10515600" cy="797850"/>
          </a:xfrm>
        </p:spPr>
        <p:txBody>
          <a:bodyPr/>
          <a:lstStyle/>
          <a:p>
            <a:r>
              <a:rPr lang="en-US" dirty="0"/>
              <a:t>Ecological Succession</a:t>
            </a:r>
          </a:p>
        </p:txBody>
      </p:sp>
      <p:sp>
        <p:nvSpPr>
          <p:cNvPr id="3" name="Content Placeholder 2">
            <a:extLst>
              <a:ext uri="{FF2B5EF4-FFF2-40B4-BE49-F238E27FC236}">
                <a16:creationId xmlns:a16="http://schemas.microsoft.com/office/drawing/2014/main" id="{D6A9BB27-B6C5-471B-841B-EA51B0282750}"/>
              </a:ext>
            </a:extLst>
          </p:cNvPr>
          <p:cNvSpPr>
            <a:spLocks noGrp="1"/>
          </p:cNvSpPr>
          <p:nvPr>
            <p:ph idx="1"/>
          </p:nvPr>
        </p:nvSpPr>
        <p:spPr>
          <a:xfrm>
            <a:off x="371902" y="2831977"/>
            <a:ext cx="11373255" cy="3936104"/>
          </a:xfrm>
        </p:spPr>
        <p:txBody>
          <a:bodyPr>
            <a:normAutofit/>
          </a:bodyPr>
          <a:lstStyle/>
          <a:p>
            <a:r>
              <a:rPr lang="en-US" dirty="0"/>
              <a:t>Primary succession – Begins with bare rock. </a:t>
            </a:r>
          </a:p>
          <a:p>
            <a:pPr lvl="1"/>
            <a:r>
              <a:rPr lang="en-US" dirty="0"/>
              <a:t>Bare rock is colonized by bacteria, mosses and lichens.  These colonizing communities begin to degrade the rock into soil. </a:t>
            </a:r>
          </a:p>
          <a:p>
            <a:pPr lvl="1"/>
            <a:r>
              <a:rPr lang="en-US" dirty="0"/>
              <a:t>Small plants and grasses begin to take root in the newly created soil.  The rock continues to degrade. Intermediate communities of organisms are established.</a:t>
            </a:r>
          </a:p>
          <a:p>
            <a:pPr lvl="1"/>
            <a:r>
              <a:rPr lang="en-US" dirty="0"/>
              <a:t>More soil allows bushes to begin to grow in the area. </a:t>
            </a:r>
          </a:p>
          <a:p>
            <a:pPr lvl="1"/>
            <a:r>
              <a:rPr lang="en-US" dirty="0"/>
              <a:t>Eventually shrubs and small trees take root. </a:t>
            </a:r>
          </a:p>
          <a:p>
            <a:pPr lvl="1"/>
            <a:r>
              <a:rPr lang="en-US" dirty="0"/>
              <a:t>Eventually the area is populated by tall trees to become a forest.  This is called a climax community.  This can take thousands of years to convert the rock to enough soil to support forests.  </a:t>
            </a:r>
          </a:p>
          <a:p>
            <a:endParaRPr lang="en-US" dirty="0"/>
          </a:p>
        </p:txBody>
      </p:sp>
      <p:pic>
        <p:nvPicPr>
          <p:cNvPr id="2050" name="Picture 2" descr="Nature's Theater: Plant Succession | Tara Gnagy">
            <a:extLst>
              <a:ext uri="{FF2B5EF4-FFF2-40B4-BE49-F238E27FC236}">
                <a16:creationId xmlns:a16="http://schemas.microsoft.com/office/drawing/2014/main" id="{193B2D89-288D-445B-926C-F50CF9761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2371" y="0"/>
            <a:ext cx="5444889" cy="280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47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FCB63-FF7C-4E5E-BA42-D672A6D12E46}"/>
              </a:ext>
            </a:extLst>
          </p:cNvPr>
          <p:cNvSpPr>
            <a:spLocks noGrp="1"/>
          </p:cNvSpPr>
          <p:nvPr>
            <p:ph type="title"/>
          </p:nvPr>
        </p:nvSpPr>
        <p:spPr>
          <a:xfrm>
            <a:off x="8060924" y="365125"/>
            <a:ext cx="3292876" cy="1325563"/>
          </a:xfrm>
        </p:spPr>
        <p:txBody>
          <a:bodyPr/>
          <a:lstStyle/>
          <a:p>
            <a:r>
              <a:rPr lang="en-US" dirty="0"/>
              <a:t>Trophic levels</a:t>
            </a:r>
          </a:p>
        </p:txBody>
      </p:sp>
      <p:sp>
        <p:nvSpPr>
          <p:cNvPr id="3" name="Content Placeholder 2">
            <a:extLst>
              <a:ext uri="{FF2B5EF4-FFF2-40B4-BE49-F238E27FC236}">
                <a16:creationId xmlns:a16="http://schemas.microsoft.com/office/drawing/2014/main" id="{65352E61-B235-44A0-A7A2-8CCCB6C5DF51}"/>
              </a:ext>
            </a:extLst>
          </p:cNvPr>
          <p:cNvSpPr>
            <a:spLocks noGrp="1"/>
          </p:cNvSpPr>
          <p:nvPr>
            <p:ph idx="1"/>
          </p:nvPr>
        </p:nvSpPr>
        <p:spPr>
          <a:xfrm>
            <a:off x="7846234" y="1825625"/>
            <a:ext cx="3881168" cy="4351338"/>
          </a:xfrm>
        </p:spPr>
        <p:txBody>
          <a:bodyPr>
            <a:normAutofit lnSpcReduction="10000"/>
          </a:bodyPr>
          <a:lstStyle/>
          <a:p>
            <a:r>
              <a:rPr lang="en-US" dirty="0"/>
              <a:t>Tertiary consumers</a:t>
            </a:r>
          </a:p>
          <a:p>
            <a:endParaRPr lang="en-US" dirty="0"/>
          </a:p>
          <a:p>
            <a:r>
              <a:rPr lang="en-US" dirty="0"/>
              <a:t>Secondary Consumers</a:t>
            </a:r>
          </a:p>
          <a:p>
            <a:endParaRPr lang="en-US" dirty="0"/>
          </a:p>
          <a:p>
            <a:r>
              <a:rPr lang="en-US" dirty="0"/>
              <a:t>Primary Consumers</a:t>
            </a:r>
          </a:p>
          <a:p>
            <a:endParaRPr lang="en-US" dirty="0"/>
          </a:p>
          <a:p>
            <a:r>
              <a:rPr lang="en-US" dirty="0"/>
              <a:t>Primary producers </a:t>
            </a:r>
            <a:r>
              <a:rPr lang="en-US" sz="2200" dirty="0"/>
              <a:t>(Autotrophs) Plants, plant like protists, bacteria that perform photosynthesis</a:t>
            </a:r>
          </a:p>
        </p:txBody>
      </p:sp>
      <p:pic>
        <p:nvPicPr>
          <p:cNvPr id="1026" name="Picture 2" descr="Ecology# 10% Rule | Energy pyramid, Worksheet template, Trophic level">
            <a:extLst>
              <a:ext uri="{FF2B5EF4-FFF2-40B4-BE49-F238E27FC236}">
                <a16:creationId xmlns:a16="http://schemas.microsoft.com/office/drawing/2014/main" id="{E3A6FC83-30ED-4632-8284-79D5B570C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08426"/>
            <a:ext cx="7008035" cy="491272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BA2DC918-EFF8-4157-8C47-EEFD1A078760}"/>
              </a:ext>
            </a:extLst>
          </p:cNvPr>
          <p:cNvSpPr txBox="1">
            <a:spLocks/>
          </p:cNvSpPr>
          <p:nvPr/>
        </p:nvSpPr>
        <p:spPr>
          <a:xfrm>
            <a:off x="434859" y="282390"/>
            <a:ext cx="3507565" cy="6852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Ecological Pyramid</a:t>
            </a:r>
          </a:p>
        </p:txBody>
      </p:sp>
    </p:spTree>
    <p:extLst>
      <p:ext uri="{BB962C8B-B14F-4D97-AF65-F5344CB8AC3E}">
        <p14:creationId xmlns:p14="http://schemas.microsoft.com/office/powerpoint/2010/main" val="544646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A231C4-D6D0-4BCF-97E1-EFB4B8C0CACD}"/>
              </a:ext>
            </a:extLst>
          </p:cNvPr>
          <p:cNvSpPr>
            <a:spLocks noGrp="1"/>
          </p:cNvSpPr>
          <p:nvPr>
            <p:ph idx="1"/>
          </p:nvPr>
        </p:nvSpPr>
        <p:spPr>
          <a:xfrm>
            <a:off x="740545" y="461639"/>
            <a:ext cx="10515600" cy="4351338"/>
          </a:xfrm>
        </p:spPr>
        <p:txBody>
          <a:bodyPr>
            <a:normAutofit lnSpcReduction="10000"/>
          </a:bodyPr>
          <a:lstStyle/>
          <a:p>
            <a:r>
              <a:rPr lang="en-US" dirty="0"/>
              <a:t>Disturbances are events that can revert a community backwards to an earlier stage of succession</a:t>
            </a:r>
          </a:p>
          <a:p>
            <a:r>
              <a:rPr lang="en-US" dirty="0"/>
              <a:t>Secondary succession – A disturbance reverts a community back to an earlier stage of succession.  Soil is already present from the progress made by the process of primary succession.  </a:t>
            </a:r>
          </a:p>
          <a:p>
            <a:pPr lvl="1"/>
            <a:r>
              <a:rPr lang="en-US" dirty="0"/>
              <a:t>Intermediate communities of small plants and grasses take root in the established soil. </a:t>
            </a:r>
          </a:p>
          <a:p>
            <a:pPr lvl="1"/>
            <a:r>
              <a:rPr lang="en-US" dirty="0"/>
              <a:t>Bushes begin to outcompete the short plants for sunlight and take over. </a:t>
            </a:r>
          </a:p>
          <a:p>
            <a:pPr lvl="1"/>
            <a:r>
              <a:rPr lang="en-US" dirty="0"/>
              <a:t>Small trees begin to outcompete the bushes for sunlight and take over. </a:t>
            </a:r>
          </a:p>
          <a:p>
            <a:pPr lvl="1"/>
            <a:r>
              <a:rPr lang="en-US" dirty="0"/>
              <a:t>Tall trees begin to outcompete the small trees for sunlight and take over establishing a climax community. </a:t>
            </a:r>
          </a:p>
        </p:txBody>
      </p:sp>
      <p:pic>
        <p:nvPicPr>
          <p:cNvPr id="1026" name="Picture 2" descr="Ecological succession | Ecology | Biology (article) | Khan Academy">
            <a:extLst>
              <a:ext uri="{FF2B5EF4-FFF2-40B4-BE49-F238E27FC236}">
                <a16:creationId xmlns:a16="http://schemas.microsoft.com/office/drawing/2014/main" id="{1A2F12C2-D97D-47A4-898B-E6B5B45CC4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9295" y="4446016"/>
            <a:ext cx="6310144" cy="21050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cological Succession | General Science Quiz - Quizizz">
            <a:extLst>
              <a:ext uri="{FF2B5EF4-FFF2-40B4-BE49-F238E27FC236}">
                <a16:creationId xmlns:a16="http://schemas.microsoft.com/office/drawing/2014/main" id="{EF28AF93-1944-4706-8B26-5AA06B06FB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251" y="4507129"/>
            <a:ext cx="47625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20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92C81-CEDF-4171-B5BC-F37B4DCBC973}"/>
              </a:ext>
            </a:extLst>
          </p:cNvPr>
          <p:cNvSpPr>
            <a:spLocks noGrp="1"/>
          </p:cNvSpPr>
          <p:nvPr>
            <p:ph type="title"/>
          </p:nvPr>
        </p:nvSpPr>
        <p:spPr/>
        <p:txBody>
          <a:bodyPr>
            <a:normAutofit fontScale="90000"/>
          </a:bodyPr>
          <a:lstStyle/>
          <a:p>
            <a:r>
              <a:rPr lang="en-US" dirty="0"/>
              <a:t>SC.912.E.7.1  Analyze the movement of matter through the different biogeochemical cycles, including water and carbon, nitrogen and phosphorus.</a:t>
            </a:r>
          </a:p>
        </p:txBody>
      </p:sp>
      <p:sp>
        <p:nvSpPr>
          <p:cNvPr id="3" name="Content Placeholder 2">
            <a:extLst>
              <a:ext uri="{FF2B5EF4-FFF2-40B4-BE49-F238E27FC236}">
                <a16:creationId xmlns:a16="http://schemas.microsoft.com/office/drawing/2014/main" id="{43CDF455-C672-49B4-A4AB-8EC8CA486DF8}"/>
              </a:ext>
            </a:extLst>
          </p:cNvPr>
          <p:cNvSpPr>
            <a:spLocks noGrp="1"/>
          </p:cNvSpPr>
          <p:nvPr>
            <p:ph idx="1"/>
          </p:nvPr>
        </p:nvSpPr>
        <p:spPr>
          <a:xfrm>
            <a:off x="838200" y="2396971"/>
            <a:ext cx="4877355" cy="3779992"/>
          </a:xfrm>
        </p:spPr>
        <p:txBody>
          <a:bodyPr/>
          <a:lstStyle/>
          <a:p>
            <a:r>
              <a:rPr lang="en-US" dirty="0"/>
              <a:t>Matter is not created nor destroyed, it can be transformed. </a:t>
            </a:r>
          </a:p>
          <a:p>
            <a:r>
              <a:rPr lang="en-US" dirty="0"/>
              <a:t>Water Cycle</a:t>
            </a:r>
          </a:p>
          <a:p>
            <a:pPr lvl="1"/>
            <a:r>
              <a:rPr lang="en-US" dirty="0"/>
              <a:t>Evaporation </a:t>
            </a:r>
          </a:p>
          <a:p>
            <a:pPr lvl="1"/>
            <a:r>
              <a:rPr lang="en-US" dirty="0"/>
              <a:t>Transpiration</a:t>
            </a:r>
          </a:p>
          <a:p>
            <a:pPr lvl="1"/>
            <a:r>
              <a:rPr lang="en-US" dirty="0"/>
              <a:t>Cellular respiration </a:t>
            </a:r>
          </a:p>
          <a:p>
            <a:pPr lvl="1"/>
            <a:r>
              <a:rPr lang="en-US" dirty="0"/>
              <a:t>Condensation </a:t>
            </a:r>
          </a:p>
          <a:p>
            <a:pPr lvl="1"/>
            <a:r>
              <a:rPr lang="en-US" dirty="0"/>
              <a:t>Precipitation </a:t>
            </a:r>
          </a:p>
        </p:txBody>
      </p:sp>
      <p:pic>
        <p:nvPicPr>
          <p:cNvPr id="3074" name="Picture 2" descr="BCWF Bog Blog">
            <a:extLst>
              <a:ext uri="{FF2B5EF4-FFF2-40B4-BE49-F238E27FC236}">
                <a16:creationId xmlns:a16="http://schemas.microsoft.com/office/drawing/2014/main" id="{3B281FF8-B48D-4966-AEB5-B6F4206CF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555" y="1898712"/>
            <a:ext cx="54483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330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5A73-353A-4515-B5BB-739B9E1B8A64}"/>
              </a:ext>
            </a:extLst>
          </p:cNvPr>
          <p:cNvSpPr>
            <a:spLocks noGrp="1"/>
          </p:cNvSpPr>
          <p:nvPr>
            <p:ph type="title"/>
          </p:nvPr>
        </p:nvSpPr>
        <p:spPr/>
        <p:txBody>
          <a:bodyPr/>
          <a:lstStyle/>
          <a:p>
            <a:r>
              <a:rPr lang="en-US" dirty="0"/>
              <a:t>Carbon cycle </a:t>
            </a:r>
          </a:p>
        </p:txBody>
      </p:sp>
      <p:sp>
        <p:nvSpPr>
          <p:cNvPr id="3" name="Content Placeholder 2">
            <a:extLst>
              <a:ext uri="{FF2B5EF4-FFF2-40B4-BE49-F238E27FC236}">
                <a16:creationId xmlns:a16="http://schemas.microsoft.com/office/drawing/2014/main" id="{FB019EBB-55AB-4E2C-B5D4-999E3DEB099B}"/>
              </a:ext>
            </a:extLst>
          </p:cNvPr>
          <p:cNvSpPr>
            <a:spLocks noGrp="1"/>
          </p:cNvSpPr>
          <p:nvPr>
            <p:ph idx="1"/>
          </p:nvPr>
        </p:nvSpPr>
        <p:spPr>
          <a:xfrm>
            <a:off x="177554" y="1825625"/>
            <a:ext cx="3710866" cy="4351338"/>
          </a:xfrm>
        </p:spPr>
        <p:txBody>
          <a:bodyPr>
            <a:normAutofit fontScale="77500" lnSpcReduction="20000"/>
          </a:bodyPr>
          <a:lstStyle/>
          <a:p>
            <a:r>
              <a:rPr lang="en-US" dirty="0"/>
              <a:t>Atmosphere (78% N</a:t>
            </a:r>
            <a:r>
              <a:rPr lang="en-US" baseline="-25000" dirty="0"/>
              <a:t>2</a:t>
            </a:r>
            <a:r>
              <a:rPr lang="en-US" dirty="0"/>
              <a:t>, 18-22% O</a:t>
            </a:r>
            <a:r>
              <a:rPr lang="en-US" baseline="-25000" dirty="0"/>
              <a:t>2</a:t>
            </a:r>
            <a:r>
              <a:rPr lang="en-US" dirty="0"/>
              <a:t>, 3-5%CO</a:t>
            </a:r>
            <a:r>
              <a:rPr lang="en-US" baseline="-25000" dirty="0"/>
              <a:t>2</a:t>
            </a:r>
            <a:r>
              <a:rPr lang="en-US" dirty="0"/>
              <a:t>)</a:t>
            </a:r>
          </a:p>
          <a:p>
            <a:r>
              <a:rPr lang="en-US" dirty="0"/>
              <a:t>Carbon is used in Photosynthesis to make sugar. C</a:t>
            </a:r>
            <a:r>
              <a:rPr lang="en-US" baseline="-25000" dirty="0"/>
              <a:t>6</a:t>
            </a:r>
            <a:r>
              <a:rPr lang="en-US" dirty="0"/>
              <a:t>H</a:t>
            </a:r>
            <a:r>
              <a:rPr lang="en-US" baseline="-25000" dirty="0"/>
              <a:t>12</a:t>
            </a:r>
            <a:r>
              <a:rPr lang="en-US" dirty="0"/>
              <a:t>O</a:t>
            </a:r>
            <a:r>
              <a:rPr lang="en-US" baseline="-25000" dirty="0"/>
              <a:t>6</a:t>
            </a:r>
            <a:r>
              <a:rPr lang="en-US" dirty="0"/>
              <a:t> terrestrial and aquatic.  </a:t>
            </a:r>
          </a:p>
          <a:p>
            <a:r>
              <a:rPr lang="en-US" dirty="0"/>
              <a:t>Carbon is released as CO</a:t>
            </a:r>
            <a:r>
              <a:rPr lang="en-US" baseline="-25000" dirty="0"/>
              <a:t>2</a:t>
            </a:r>
            <a:r>
              <a:rPr lang="en-US" dirty="0"/>
              <a:t> from cellular respiration. </a:t>
            </a:r>
          </a:p>
          <a:p>
            <a:r>
              <a:rPr lang="en-US" dirty="0"/>
              <a:t>Over time and with pressure, dead organisms  become fossil fuels  (stored carbon source underground) </a:t>
            </a:r>
          </a:p>
          <a:p>
            <a:r>
              <a:rPr lang="en-US" dirty="0"/>
              <a:t>CO</a:t>
            </a:r>
            <a:r>
              <a:rPr lang="en-US" baseline="-25000" dirty="0"/>
              <a:t>2</a:t>
            </a:r>
            <a:r>
              <a:rPr lang="en-US" dirty="0"/>
              <a:t> is released to the atmosphere with the burning of fossil fuels. </a:t>
            </a:r>
          </a:p>
        </p:txBody>
      </p:sp>
      <p:pic>
        <p:nvPicPr>
          <p:cNvPr id="4098" name="Picture 2" descr="Figure 4: The Carbon Cycle | Climate Change at the National Academies of  Sciences, Engineering, and Medicine | Carbon cycle, Ocean acidification,  Climate change">
            <a:extLst>
              <a:ext uri="{FF2B5EF4-FFF2-40B4-BE49-F238E27FC236}">
                <a16:creationId xmlns:a16="http://schemas.microsoft.com/office/drawing/2014/main" id="{DA8CDEB7-D474-42BD-BB1C-646D0227A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1775" y="71021"/>
            <a:ext cx="8150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1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03981-0408-455C-B118-582BAA3DA554}"/>
              </a:ext>
            </a:extLst>
          </p:cNvPr>
          <p:cNvSpPr>
            <a:spLocks noGrp="1"/>
          </p:cNvSpPr>
          <p:nvPr>
            <p:ph type="title"/>
          </p:nvPr>
        </p:nvSpPr>
        <p:spPr/>
        <p:txBody>
          <a:bodyPr/>
          <a:lstStyle/>
          <a:p>
            <a:r>
              <a:rPr lang="en-US" dirty="0"/>
              <a:t>Nitrogen cycle</a:t>
            </a:r>
          </a:p>
        </p:txBody>
      </p:sp>
      <p:sp>
        <p:nvSpPr>
          <p:cNvPr id="3" name="Content Placeholder 2">
            <a:extLst>
              <a:ext uri="{FF2B5EF4-FFF2-40B4-BE49-F238E27FC236}">
                <a16:creationId xmlns:a16="http://schemas.microsoft.com/office/drawing/2014/main" id="{5404ADE4-110A-4864-BB3E-F42B0F8899BF}"/>
              </a:ext>
            </a:extLst>
          </p:cNvPr>
          <p:cNvSpPr>
            <a:spLocks noGrp="1"/>
          </p:cNvSpPr>
          <p:nvPr>
            <p:ph idx="1"/>
          </p:nvPr>
        </p:nvSpPr>
        <p:spPr>
          <a:xfrm>
            <a:off x="749422" y="1432560"/>
            <a:ext cx="3973499" cy="4744403"/>
          </a:xfrm>
        </p:spPr>
        <p:txBody>
          <a:bodyPr>
            <a:normAutofit fontScale="85000" lnSpcReduction="20000"/>
          </a:bodyPr>
          <a:lstStyle/>
          <a:p>
            <a:r>
              <a:rPr lang="en-US" dirty="0"/>
              <a:t>Atmosphere (78% N</a:t>
            </a:r>
            <a:r>
              <a:rPr lang="en-US" baseline="-25000" dirty="0"/>
              <a:t>2</a:t>
            </a:r>
            <a:r>
              <a:rPr lang="en-US" dirty="0"/>
              <a:t>, 18-22% O</a:t>
            </a:r>
            <a:r>
              <a:rPr lang="en-US" baseline="-25000" dirty="0"/>
              <a:t>2</a:t>
            </a:r>
            <a:r>
              <a:rPr lang="en-US" dirty="0"/>
              <a:t>, 3-5%CO</a:t>
            </a:r>
            <a:r>
              <a:rPr lang="en-US" baseline="-25000" dirty="0"/>
              <a:t>2</a:t>
            </a:r>
            <a:r>
              <a:rPr lang="en-US" dirty="0"/>
              <a:t>)</a:t>
            </a:r>
          </a:p>
          <a:p>
            <a:r>
              <a:rPr lang="en-US" dirty="0"/>
              <a:t>Nitrogen fixing bacteria convert atmospheric N2 to Ammonia  then to Nitrates.   Small amounts of nitrate are made with the energy from lightning in the atmosphere. </a:t>
            </a:r>
          </a:p>
          <a:p>
            <a:r>
              <a:rPr lang="en-US" dirty="0"/>
              <a:t>Plants use nitrates to make amino acids and nucleic acids.   </a:t>
            </a:r>
          </a:p>
          <a:p>
            <a:r>
              <a:rPr lang="en-US" dirty="0"/>
              <a:t>Nitrogen moves through the food web trophic levels. </a:t>
            </a:r>
          </a:p>
          <a:p>
            <a:r>
              <a:rPr lang="en-US" dirty="0"/>
              <a:t>Bacteria convert dead organisms and waste back into atmospheric nitrogen. </a:t>
            </a:r>
          </a:p>
        </p:txBody>
      </p:sp>
      <p:pic>
        <p:nvPicPr>
          <p:cNvPr id="5122" name="Picture 2" descr="Nitrogen cycle: Steps of Nitrogen cycle - Online Biology Notes">
            <a:extLst>
              <a:ext uri="{FF2B5EF4-FFF2-40B4-BE49-F238E27FC236}">
                <a16:creationId xmlns:a16="http://schemas.microsoft.com/office/drawing/2014/main" id="{FD0EB9B5-7308-495A-8076-D9F7D3DF2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518" y="239697"/>
            <a:ext cx="6163060" cy="65223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C283F380-CAE3-44A2-A537-AFE8C398472A}"/>
              </a:ext>
            </a:extLst>
          </p:cNvPr>
          <p:cNvCxnSpPr/>
          <p:nvPr/>
        </p:nvCxnSpPr>
        <p:spPr>
          <a:xfrm flipH="1" flipV="1">
            <a:off x="7721600" y="3840480"/>
            <a:ext cx="233680" cy="132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826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708DC-7A5B-4378-864A-42DA5C954471}"/>
              </a:ext>
            </a:extLst>
          </p:cNvPr>
          <p:cNvSpPr>
            <a:spLocks noGrp="1"/>
          </p:cNvSpPr>
          <p:nvPr>
            <p:ph type="title"/>
          </p:nvPr>
        </p:nvSpPr>
        <p:spPr/>
        <p:txBody>
          <a:bodyPr/>
          <a:lstStyle/>
          <a:p>
            <a:r>
              <a:rPr lang="en-US" dirty="0"/>
              <a:t>Phosphorus cycle </a:t>
            </a:r>
          </a:p>
        </p:txBody>
      </p:sp>
      <p:sp>
        <p:nvSpPr>
          <p:cNvPr id="3" name="Content Placeholder 2">
            <a:extLst>
              <a:ext uri="{FF2B5EF4-FFF2-40B4-BE49-F238E27FC236}">
                <a16:creationId xmlns:a16="http://schemas.microsoft.com/office/drawing/2014/main" id="{A2527CD0-0890-4D42-A54F-6E6C3DF016FA}"/>
              </a:ext>
            </a:extLst>
          </p:cNvPr>
          <p:cNvSpPr>
            <a:spLocks noGrp="1"/>
          </p:cNvSpPr>
          <p:nvPr>
            <p:ph idx="1"/>
          </p:nvPr>
        </p:nvSpPr>
        <p:spPr>
          <a:xfrm>
            <a:off x="838200" y="1825625"/>
            <a:ext cx="5511800" cy="4351338"/>
          </a:xfrm>
        </p:spPr>
        <p:txBody>
          <a:bodyPr>
            <a:normAutofit fontScale="85000" lnSpcReduction="10000"/>
          </a:bodyPr>
          <a:lstStyle/>
          <a:p>
            <a:r>
              <a:rPr lang="en-US" dirty="0"/>
              <a:t>No atmospheric component.  All is underground and through the food web. </a:t>
            </a:r>
          </a:p>
          <a:p>
            <a:r>
              <a:rPr lang="en-US" dirty="0"/>
              <a:t>Weathering of rock and bacteria in the soil convert phosphorous containing compounds into phosphates.  </a:t>
            </a:r>
          </a:p>
          <a:p>
            <a:r>
              <a:rPr lang="en-US" dirty="0"/>
              <a:t>Plants use phosphates (Nucleic Acids).  Phosphorus moves through the food web.  </a:t>
            </a:r>
          </a:p>
          <a:p>
            <a:r>
              <a:rPr lang="en-US" dirty="0"/>
              <a:t>Phosphorus in animal waste and deceased organisms are converted by bacteria and fungi back into phosphates.  </a:t>
            </a:r>
          </a:p>
        </p:txBody>
      </p:sp>
      <p:pic>
        <p:nvPicPr>
          <p:cNvPr id="6146" name="Picture 2" descr="the phosphorus Cycle Stock Vector | Adobe Stock">
            <a:extLst>
              <a:ext uri="{FF2B5EF4-FFF2-40B4-BE49-F238E27FC236}">
                <a16:creationId xmlns:a16="http://schemas.microsoft.com/office/drawing/2014/main" id="{588ADCA8-E9B0-438D-8EBA-82820F18F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300" y="1047750"/>
            <a:ext cx="4762500" cy="476250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a:extLst>
              <a:ext uri="{FF2B5EF4-FFF2-40B4-BE49-F238E27FC236}">
                <a16:creationId xmlns:a16="http://schemas.microsoft.com/office/drawing/2014/main" id="{FBD24F93-D47D-4C77-9FE9-154B448A0FE2}"/>
              </a:ext>
            </a:extLst>
          </p:cNvPr>
          <p:cNvCxnSpPr/>
          <p:nvPr/>
        </p:nvCxnSpPr>
        <p:spPr>
          <a:xfrm>
            <a:off x="7995920" y="3352800"/>
            <a:ext cx="23368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62260-80E5-4FEF-BDFA-9CD33F1A82A4}"/>
              </a:ext>
            </a:extLst>
          </p:cNvPr>
          <p:cNvSpPr>
            <a:spLocks noGrp="1"/>
          </p:cNvSpPr>
          <p:nvPr>
            <p:ph type="title"/>
          </p:nvPr>
        </p:nvSpPr>
        <p:spPr/>
        <p:txBody>
          <a:bodyPr/>
          <a:lstStyle/>
          <a:p>
            <a:r>
              <a:rPr lang="en-US" dirty="0"/>
              <a:t>Shoulder partner practice</a:t>
            </a:r>
          </a:p>
        </p:txBody>
      </p:sp>
      <p:sp>
        <p:nvSpPr>
          <p:cNvPr id="3" name="Content Placeholder 2">
            <a:extLst>
              <a:ext uri="{FF2B5EF4-FFF2-40B4-BE49-F238E27FC236}">
                <a16:creationId xmlns:a16="http://schemas.microsoft.com/office/drawing/2014/main" id="{FDD648F8-2B46-418F-98A9-6EDF6B13ADD9}"/>
              </a:ext>
            </a:extLst>
          </p:cNvPr>
          <p:cNvSpPr>
            <a:spLocks noGrp="1"/>
          </p:cNvSpPr>
          <p:nvPr>
            <p:ph idx="1"/>
          </p:nvPr>
        </p:nvSpPr>
        <p:spPr/>
        <p:txBody>
          <a:bodyPr/>
          <a:lstStyle/>
          <a:p>
            <a:r>
              <a:rPr lang="en-US" dirty="0"/>
              <a:t>Rally robin style </a:t>
            </a:r>
          </a:p>
          <a:p>
            <a:r>
              <a:rPr lang="en-US" dirty="0"/>
              <a:t>Explain each biogeochemical cycle.   Partner one does water and nitrogen, partner 2 does carbon and phosphorus. </a:t>
            </a:r>
          </a:p>
          <a:p>
            <a:endParaRPr lang="en-US" dirty="0"/>
          </a:p>
          <a:p>
            <a:endParaRPr lang="en-US" dirty="0"/>
          </a:p>
        </p:txBody>
      </p:sp>
    </p:spTree>
    <p:extLst>
      <p:ext uri="{BB962C8B-B14F-4D97-AF65-F5344CB8AC3E}">
        <p14:creationId xmlns:p14="http://schemas.microsoft.com/office/powerpoint/2010/main" val="39536273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8CFE8-5943-45A5-B40E-1DAC2A624BA3}"/>
              </a:ext>
            </a:extLst>
          </p:cNvPr>
          <p:cNvSpPr>
            <a:spLocks noGrp="1"/>
          </p:cNvSpPr>
          <p:nvPr>
            <p:ph type="title"/>
          </p:nvPr>
        </p:nvSpPr>
        <p:spPr/>
        <p:txBody>
          <a:bodyPr/>
          <a:lstStyle/>
          <a:p>
            <a:r>
              <a:rPr lang="en-US" dirty="0"/>
              <a:t>Examine similarities and differences</a:t>
            </a:r>
          </a:p>
        </p:txBody>
      </p:sp>
      <p:sp>
        <p:nvSpPr>
          <p:cNvPr id="3" name="Content Placeholder 2">
            <a:extLst>
              <a:ext uri="{FF2B5EF4-FFF2-40B4-BE49-F238E27FC236}">
                <a16:creationId xmlns:a16="http://schemas.microsoft.com/office/drawing/2014/main" id="{F29F153B-ED09-46DC-969F-09E7578D7978}"/>
              </a:ext>
            </a:extLst>
          </p:cNvPr>
          <p:cNvSpPr>
            <a:spLocks noGrp="1"/>
          </p:cNvSpPr>
          <p:nvPr>
            <p:ph idx="1"/>
          </p:nvPr>
        </p:nvSpPr>
        <p:spPr/>
        <p:txBody>
          <a:bodyPr/>
          <a:lstStyle/>
          <a:p>
            <a:r>
              <a:rPr lang="en-US" dirty="0"/>
              <a:t>Create a list in your interactive notebook of the similarities and differences between the 4 biogeochemical cycles. </a:t>
            </a:r>
          </a:p>
          <a:p>
            <a:endParaRPr lang="en-US" dirty="0"/>
          </a:p>
          <a:p>
            <a:r>
              <a:rPr lang="en-US" dirty="0"/>
              <a:t>Go to the Edmodo!  Complete the questions about the biogeochemical cycles </a:t>
            </a:r>
          </a:p>
        </p:txBody>
      </p:sp>
    </p:spTree>
    <p:extLst>
      <p:ext uri="{BB962C8B-B14F-4D97-AF65-F5344CB8AC3E}">
        <p14:creationId xmlns:p14="http://schemas.microsoft.com/office/powerpoint/2010/main" val="36593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9C325-2038-490E-B129-8AE1561D4AD9}"/>
              </a:ext>
            </a:extLst>
          </p:cNvPr>
          <p:cNvSpPr>
            <a:spLocks noGrp="1"/>
          </p:cNvSpPr>
          <p:nvPr>
            <p:ph type="title"/>
          </p:nvPr>
        </p:nvSpPr>
        <p:spPr>
          <a:xfrm>
            <a:off x="838200" y="365125"/>
            <a:ext cx="10515600" cy="2404708"/>
          </a:xfrm>
        </p:spPr>
        <p:txBody>
          <a:bodyPr>
            <a:normAutofit fontScale="90000"/>
          </a:bodyPr>
          <a:lstStyle/>
          <a:p>
            <a:r>
              <a:rPr lang="en-US" dirty="0"/>
              <a:t>SC.912.L.17.11 Evaluate the costs and benefits of renewable and non-renewable resources, such as water, solar energy, fossil fuels, wildlife and forests.  </a:t>
            </a:r>
          </a:p>
        </p:txBody>
      </p:sp>
      <p:graphicFrame>
        <p:nvGraphicFramePr>
          <p:cNvPr id="4" name="Content Placeholder 3">
            <a:extLst>
              <a:ext uri="{FF2B5EF4-FFF2-40B4-BE49-F238E27FC236}">
                <a16:creationId xmlns:a16="http://schemas.microsoft.com/office/drawing/2014/main" id="{F9DA7E94-8A43-4AE5-8634-E4EA8F42859F}"/>
              </a:ext>
            </a:extLst>
          </p:cNvPr>
          <p:cNvGraphicFramePr>
            <a:graphicFrameLocks noGrp="1"/>
          </p:cNvGraphicFramePr>
          <p:nvPr>
            <p:ph idx="1"/>
            <p:extLst>
              <p:ext uri="{D42A27DB-BD31-4B8C-83A1-F6EECF244321}">
                <p14:modId xmlns:p14="http://schemas.microsoft.com/office/powerpoint/2010/main" val="3141520202"/>
              </p:ext>
            </p:extLst>
          </p:nvPr>
        </p:nvGraphicFramePr>
        <p:xfrm>
          <a:off x="838200" y="2965450"/>
          <a:ext cx="10515600" cy="3022600"/>
        </p:xfrm>
        <a:graphic>
          <a:graphicData uri="http://schemas.openxmlformats.org/drawingml/2006/table">
            <a:tbl>
              <a:tblPr firstRow="1" bandRow="1">
                <a:tableStyleId>{5C22544A-7EE6-4342-B048-85BDC9FD1C3A}</a:tableStyleId>
              </a:tblPr>
              <a:tblGrid>
                <a:gridCol w="2553070">
                  <a:extLst>
                    <a:ext uri="{9D8B030D-6E8A-4147-A177-3AD203B41FA5}">
                      <a16:colId xmlns:a16="http://schemas.microsoft.com/office/drawing/2014/main" val="8335296"/>
                    </a:ext>
                  </a:extLst>
                </a:gridCol>
                <a:gridCol w="4457330">
                  <a:extLst>
                    <a:ext uri="{9D8B030D-6E8A-4147-A177-3AD203B41FA5}">
                      <a16:colId xmlns:a16="http://schemas.microsoft.com/office/drawing/2014/main" val="348401760"/>
                    </a:ext>
                  </a:extLst>
                </a:gridCol>
                <a:gridCol w="3505200">
                  <a:extLst>
                    <a:ext uri="{9D8B030D-6E8A-4147-A177-3AD203B41FA5}">
                      <a16:colId xmlns:a16="http://schemas.microsoft.com/office/drawing/2014/main" val="956988215"/>
                    </a:ext>
                  </a:extLst>
                </a:gridCol>
              </a:tblGrid>
              <a:tr h="370840">
                <a:tc>
                  <a:txBody>
                    <a:bodyPr/>
                    <a:lstStyle/>
                    <a:p>
                      <a:r>
                        <a:rPr lang="en-US" dirty="0"/>
                        <a:t>Resource</a:t>
                      </a:r>
                    </a:p>
                  </a:txBody>
                  <a:tcPr/>
                </a:tc>
                <a:tc>
                  <a:txBody>
                    <a:bodyPr/>
                    <a:lstStyle/>
                    <a:p>
                      <a:r>
                        <a:rPr lang="en-US" dirty="0"/>
                        <a:t>Cost / Cons</a:t>
                      </a:r>
                    </a:p>
                  </a:txBody>
                  <a:tcPr/>
                </a:tc>
                <a:tc>
                  <a:txBody>
                    <a:bodyPr/>
                    <a:lstStyle/>
                    <a:p>
                      <a:r>
                        <a:rPr lang="en-US" dirty="0"/>
                        <a:t>Benefit / Pros </a:t>
                      </a:r>
                    </a:p>
                  </a:txBody>
                  <a:tcPr/>
                </a:tc>
                <a:extLst>
                  <a:ext uri="{0D108BD9-81ED-4DB2-BD59-A6C34878D82A}">
                    <a16:rowId xmlns:a16="http://schemas.microsoft.com/office/drawing/2014/main" val="3330453356"/>
                  </a:ext>
                </a:extLst>
              </a:tr>
              <a:tr h="370840">
                <a:tc>
                  <a:txBody>
                    <a:bodyPr/>
                    <a:lstStyle/>
                    <a:p>
                      <a:r>
                        <a:rPr lang="en-US" dirty="0"/>
                        <a:t>H2O Power</a:t>
                      </a:r>
                    </a:p>
                  </a:txBody>
                  <a:tcPr/>
                </a:tc>
                <a:tc>
                  <a:txBody>
                    <a:bodyPr/>
                    <a:lstStyle/>
                    <a:p>
                      <a:r>
                        <a:rPr lang="en-US" dirty="0"/>
                        <a:t>Habitat loss</a:t>
                      </a:r>
                    </a:p>
                    <a:p>
                      <a:r>
                        <a:rPr lang="en-US" dirty="0"/>
                        <a:t>High cost for installation of dams/hydroelectric plants.</a:t>
                      </a:r>
                    </a:p>
                    <a:p>
                      <a:r>
                        <a:rPr lang="en-US" dirty="0"/>
                        <a:t>Noise pollution </a:t>
                      </a:r>
                    </a:p>
                    <a:p>
                      <a:r>
                        <a:rPr lang="en-US" dirty="0"/>
                        <a:t>Suitable water flow is not found everywhere. </a:t>
                      </a:r>
                    </a:p>
                  </a:txBody>
                  <a:tcPr/>
                </a:tc>
                <a:tc>
                  <a:txBody>
                    <a:bodyPr/>
                    <a:lstStyle/>
                    <a:p>
                      <a:r>
                        <a:rPr lang="en-US" dirty="0"/>
                        <a:t>Renewable</a:t>
                      </a:r>
                    </a:p>
                    <a:p>
                      <a:r>
                        <a:rPr lang="en-US" dirty="0"/>
                        <a:t>Does not cause air pollution, ground pollution, etc. </a:t>
                      </a:r>
                    </a:p>
                  </a:txBody>
                  <a:tcPr/>
                </a:tc>
                <a:extLst>
                  <a:ext uri="{0D108BD9-81ED-4DB2-BD59-A6C34878D82A}">
                    <a16:rowId xmlns:a16="http://schemas.microsoft.com/office/drawing/2014/main" val="1790893609"/>
                  </a:ext>
                </a:extLst>
              </a:tr>
              <a:tr h="370840">
                <a:tc>
                  <a:txBody>
                    <a:bodyPr/>
                    <a:lstStyle/>
                    <a:p>
                      <a:r>
                        <a:rPr lang="en-US" dirty="0"/>
                        <a:t>Solar Power</a:t>
                      </a:r>
                    </a:p>
                  </a:txBody>
                  <a:tcPr/>
                </a:tc>
                <a:tc>
                  <a:txBody>
                    <a:bodyPr/>
                    <a:lstStyle/>
                    <a:p>
                      <a:r>
                        <a:rPr lang="en-US" dirty="0"/>
                        <a:t>Expensive </a:t>
                      </a:r>
                    </a:p>
                    <a:p>
                      <a:r>
                        <a:rPr lang="en-US" dirty="0"/>
                        <a:t>Solar farms = habitat loss</a:t>
                      </a:r>
                    </a:p>
                    <a:p>
                      <a:r>
                        <a:rPr lang="en-US" dirty="0"/>
                        <a:t>Only works when the sun is shining.</a:t>
                      </a:r>
                    </a:p>
                    <a:p>
                      <a:endParaRPr lang="en-US" dirty="0"/>
                    </a:p>
                  </a:txBody>
                  <a:tcPr/>
                </a:tc>
                <a:tc>
                  <a:txBody>
                    <a:bodyPr/>
                    <a:lstStyle/>
                    <a:p>
                      <a:r>
                        <a:rPr lang="en-US" dirty="0"/>
                        <a:t>Renewable</a:t>
                      </a:r>
                    </a:p>
                    <a:p>
                      <a:r>
                        <a:rPr lang="en-US" dirty="0"/>
                        <a:t>Does not cause pollution</a:t>
                      </a:r>
                    </a:p>
                  </a:txBody>
                  <a:tcPr/>
                </a:tc>
                <a:extLst>
                  <a:ext uri="{0D108BD9-81ED-4DB2-BD59-A6C34878D82A}">
                    <a16:rowId xmlns:a16="http://schemas.microsoft.com/office/drawing/2014/main" val="2102368033"/>
                  </a:ext>
                </a:extLst>
              </a:tr>
            </a:tbl>
          </a:graphicData>
        </a:graphic>
      </p:graphicFrame>
    </p:spTree>
    <p:extLst>
      <p:ext uri="{BB962C8B-B14F-4D97-AF65-F5344CB8AC3E}">
        <p14:creationId xmlns:p14="http://schemas.microsoft.com/office/powerpoint/2010/main" val="364306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54180CB-CA68-4610-AC27-2930D6336805}"/>
              </a:ext>
            </a:extLst>
          </p:cNvPr>
          <p:cNvGraphicFramePr>
            <a:graphicFrameLocks noGrp="1"/>
          </p:cNvGraphicFramePr>
          <p:nvPr>
            <p:ph idx="1"/>
            <p:extLst>
              <p:ext uri="{D42A27DB-BD31-4B8C-83A1-F6EECF244321}">
                <p14:modId xmlns:p14="http://schemas.microsoft.com/office/powerpoint/2010/main" val="151847865"/>
              </p:ext>
            </p:extLst>
          </p:nvPr>
        </p:nvGraphicFramePr>
        <p:xfrm>
          <a:off x="838200" y="319596"/>
          <a:ext cx="10515600" cy="6010513"/>
        </p:xfrm>
        <a:graphic>
          <a:graphicData uri="http://schemas.openxmlformats.org/drawingml/2006/table">
            <a:tbl>
              <a:tblPr firstRow="1" bandRow="1">
                <a:tableStyleId>{5C22544A-7EE6-4342-B048-85BDC9FD1C3A}</a:tableStyleId>
              </a:tblPr>
              <a:tblGrid>
                <a:gridCol w="2535315">
                  <a:extLst>
                    <a:ext uri="{9D8B030D-6E8A-4147-A177-3AD203B41FA5}">
                      <a16:colId xmlns:a16="http://schemas.microsoft.com/office/drawing/2014/main" val="233816901"/>
                    </a:ext>
                  </a:extLst>
                </a:gridCol>
                <a:gridCol w="4475085">
                  <a:extLst>
                    <a:ext uri="{9D8B030D-6E8A-4147-A177-3AD203B41FA5}">
                      <a16:colId xmlns:a16="http://schemas.microsoft.com/office/drawing/2014/main" val="2234687400"/>
                    </a:ext>
                  </a:extLst>
                </a:gridCol>
                <a:gridCol w="3505200">
                  <a:extLst>
                    <a:ext uri="{9D8B030D-6E8A-4147-A177-3AD203B41FA5}">
                      <a16:colId xmlns:a16="http://schemas.microsoft.com/office/drawing/2014/main" val="3143299964"/>
                    </a:ext>
                  </a:extLst>
                </a:gridCol>
              </a:tblGrid>
              <a:tr h="475645">
                <a:tc>
                  <a:txBody>
                    <a:bodyPr/>
                    <a:lstStyle/>
                    <a:p>
                      <a:r>
                        <a:rPr lang="en-US" dirty="0"/>
                        <a:t>Resource </a:t>
                      </a:r>
                    </a:p>
                  </a:txBody>
                  <a:tcPr/>
                </a:tc>
                <a:tc>
                  <a:txBody>
                    <a:bodyPr/>
                    <a:lstStyle/>
                    <a:p>
                      <a:r>
                        <a:rPr lang="en-US" dirty="0"/>
                        <a:t>Cost/Cons</a:t>
                      </a:r>
                    </a:p>
                  </a:txBody>
                  <a:tcPr/>
                </a:tc>
                <a:tc>
                  <a:txBody>
                    <a:bodyPr/>
                    <a:lstStyle/>
                    <a:p>
                      <a:r>
                        <a:rPr lang="en-US" dirty="0"/>
                        <a:t>Benefit/Pros</a:t>
                      </a:r>
                    </a:p>
                  </a:txBody>
                  <a:tcPr/>
                </a:tc>
                <a:extLst>
                  <a:ext uri="{0D108BD9-81ED-4DB2-BD59-A6C34878D82A}">
                    <a16:rowId xmlns:a16="http://schemas.microsoft.com/office/drawing/2014/main" val="2257249106"/>
                  </a:ext>
                </a:extLst>
              </a:tr>
              <a:tr h="2054491">
                <a:tc>
                  <a:txBody>
                    <a:bodyPr/>
                    <a:lstStyle/>
                    <a:p>
                      <a:r>
                        <a:rPr lang="en-US" dirty="0"/>
                        <a:t>Fossil Fuels – Coal</a:t>
                      </a:r>
                    </a:p>
                    <a:p>
                      <a:endParaRPr lang="en-US" dirty="0"/>
                    </a:p>
                    <a:p>
                      <a:endParaRPr lang="en-US" dirty="0"/>
                    </a:p>
                    <a:p>
                      <a:r>
                        <a:rPr lang="en-US" dirty="0"/>
                        <a:t>Fossil Fuels – Oil</a:t>
                      </a:r>
                    </a:p>
                    <a:p>
                      <a:endParaRPr lang="en-US" dirty="0"/>
                    </a:p>
                    <a:p>
                      <a:r>
                        <a:rPr lang="en-US" dirty="0"/>
                        <a:t>Fossil Fuels – Natural Gas</a:t>
                      </a:r>
                    </a:p>
                  </a:txBody>
                  <a:tcPr/>
                </a:tc>
                <a:tc>
                  <a:txBody>
                    <a:bodyPr/>
                    <a:lstStyle/>
                    <a:p>
                      <a:r>
                        <a:rPr lang="en-US" dirty="0"/>
                        <a:t>Habitat loss</a:t>
                      </a:r>
                    </a:p>
                    <a:p>
                      <a:r>
                        <a:rPr lang="en-US" dirty="0"/>
                        <a:t>Dangerous – mining</a:t>
                      </a:r>
                    </a:p>
                    <a:p>
                      <a:r>
                        <a:rPr lang="en-US" dirty="0"/>
                        <a:t>Increases air pollution when burned</a:t>
                      </a:r>
                    </a:p>
                    <a:p>
                      <a:r>
                        <a:rPr lang="en-US" dirty="0"/>
                        <a:t>Habitat destruction – spills</a:t>
                      </a:r>
                    </a:p>
                    <a:p>
                      <a:r>
                        <a:rPr lang="en-US" dirty="0"/>
                        <a:t>Increase air pollution when burned</a:t>
                      </a:r>
                    </a:p>
                    <a:p>
                      <a:r>
                        <a:rPr lang="en-US" dirty="0"/>
                        <a:t>Explosive</a:t>
                      </a:r>
                    </a:p>
                    <a:p>
                      <a:r>
                        <a:rPr lang="en-US" dirty="0"/>
                        <a:t>Increases CO2 emissions when burned</a:t>
                      </a:r>
                    </a:p>
                  </a:txBody>
                  <a:tcPr/>
                </a:tc>
                <a:tc>
                  <a:txBody>
                    <a:bodyPr/>
                    <a:lstStyle/>
                    <a:p>
                      <a:r>
                        <a:rPr lang="en-US" dirty="0"/>
                        <a:t>Cheap fuel sources</a:t>
                      </a:r>
                    </a:p>
                    <a:p>
                      <a:r>
                        <a:rPr lang="en-US" dirty="0"/>
                        <a:t>Infrastructure is established (gas stations on roadways, power plants burn fossil fuels to generate electricity for the power grid)</a:t>
                      </a:r>
                    </a:p>
                    <a:p>
                      <a:endParaRPr lang="en-US" dirty="0"/>
                    </a:p>
                  </a:txBody>
                  <a:tcPr/>
                </a:tc>
                <a:extLst>
                  <a:ext uri="{0D108BD9-81ED-4DB2-BD59-A6C34878D82A}">
                    <a16:rowId xmlns:a16="http://schemas.microsoft.com/office/drawing/2014/main" val="402778848"/>
                  </a:ext>
                </a:extLst>
              </a:tr>
              <a:tr h="974607">
                <a:tc>
                  <a:txBody>
                    <a:bodyPr/>
                    <a:lstStyle/>
                    <a:p>
                      <a:r>
                        <a:rPr lang="en-US" dirty="0"/>
                        <a:t>Nuclear</a:t>
                      </a:r>
                    </a:p>
                  </a:txBody>
                  <a:tcPr/>
                </a:tc>
                <a:tc>
                  <a:txBody>
                    <a:bodyPr/>
                    <a:lstStyle/>
                    <a:p>
                      <a:r>
                        <a:rPr lang="en-US" dirty="0"/>
                        <a:t>Pollution if leaked during power generation or after during management of radioactive waste.  NIMBY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efficient electricity generation/resource ratio.</a:t>
                      </a:r>
                    </a:p>
                    <a:p>
                      <a:endParaRPr lang="en-US" dirty="0"/>
                    </a:p>
                  </a:txBody>
                  <a:tcPr/>
                </a:tc>
                <a:extLst>
                  <a:ext uri="{0D108BD9-81ED-4DB2-BD59-A6C34878D82A}">
                    <a16:rowId xmlns:a16="http://schemas.microsoft.com/office/drawing/2014/main" val="2385503116"/>
                  </a:ext>
                </a:extLst>
              </a:tr>
              <a:tr h="475645">
                <a:tc>
                  <a:txBody>
                    <a:bodyPr/>
                    <a:lstStyle/>
                    <a:p>
                      <a:r>
                        <a:rPr lang="en-US" dirty="0"/>
                        <a:t>Forestry </a:t>
                      </a:r>
                    </a:p>
                  </a:txBody>
                  <a:tcPr/>
                </a:tc>
                <a:tc>
                  <a:txBody>
                    <a:bodyPr/>
                    <a:lstStyle/>
                    <a:p>
                      <a:r>
                        <a:rPr lang="en-US" dirty="0"/>
                        <a:t>Harvest/Use decreases CO2 uptake and O2 production. </a:t>
                      </a:r>
                    </a:p>
                    <a:p>
                      <a:r>
                        <a:rPr lang="en-US" dirty="0"/>
                        <a:t>Loss of habitat </a:t>
                      </a:r>
                    </a:p>
                  </a:txBody>
                  <a:tcPr/>
                </a:tc>
                <a:tc>
                  <a:txBody>
                    <a:bodyPr/>
                    <a:lstStyle/>
                    <a:p>
                      <a:r>
                        <a:rPr lang="en-US" dirty="0"/>
                        <a:t>Renewable if responsibly harvested/planted</a:t>
                      </a:r>
                    </a:p>
                  </a:txBody>
                  <a:tcPr/>
                </a:tc>
                <a:extLst>
                  <a:ext uri="{0D108BD9-81ED-4DB2-BD59-A6C34878D82A}">
                    <a16:rowId xmlns:a16="http://schemas.microsoft.com/office/drawing/2014/main" val="3973995490"/>
                  </a:ext>
                </a:extLst>
              </a:tr>
              <a:tr h="475645">
                <a:tc>
                  <a:txBody>
                    <a:bodyPr/>
                    <a:lstStyle/>
                    <a:p>
                      <a:r>
                        <a:rPr lang="en-US" dirty="0"/>
                        <a:t>Wind </a:t>
                      </a:r>
                    </a:p>
                  </a:txBody>
                  <a:tcPr/>
                </a:tc>
                <a:tc>
                  <a:txBody>
                    <a:bodyPr/>
                    <a:lstStyle/>
                    <a:p>
                      <a:r>
                        <a:rPr lang="en-US" dirty="0"/>
                        <a:t>Habitat loss, High install cost, NIMBY</a:t>
                      </a:r>
                    </a:p>
                  </a:txBody>
                  <a:tcPr/>
                </a:tc>
                <a:tc>
                  <a:txBody>
                    <a:bodyPr/>
                    <a:lstStyle/>
                    <a:p>
                      <a:r>
                        <a:rPr lang="en-US" dirty="0"/>
                        <a:t>Renewable/ No air/water pollution</a:t>
                      </a:r>
                    </a:p>
                  </a:txBody>
                  <a:tcPr/>
                </a:tc>
                <a:extLst>
                  <a:ext uri="{0D108BD9-81ED-4DB2-BD59-A6C34878D82A}">
                    <a16:rowId xmlns:a16="http://schemas.microsoft.com/office/drawing/2014/main" val="3448783648"/>
                  </a:ext>
                </a:extLst>
              </a:tr>
              <a:tr h="475645">
                <a:tc>
                  <a:txBody>
                    <a:bodyPr/>
                    <a:lstStyle/>
                    <a:p>
                      <a:r>
                        <a:rPr lang="en-US" dirty="0"/>
                        <a:t>Other resources – fishing </a:t>
                      </a:r>
                    </a:p>
                  </a:txBody>
                  <a:tcPr/>
                </a:tc>
                <a:tc>
                  <a:txBody>
                    <a:bodyPr/>
                    <a:lstStyle/>
                    <a:p>
                      <a:r>
                        <a:rPr lang="en-US" dirty="0"/>
                        <a:t>Over fishing </a:t>
                      </a:r>
                    </a:p>
                  </a:txBody>
                  <a:tcPr/>
                </a:tc>
                <a:tc>
                  <a:txBody>
                    <a:bodyPr/>
                    <a:lstStyle/>
                    <a:p>
                      <a:r>
                        <a:rPr lang="en-US" dirty="0"/>
                        <a:t>Renewable if responsibly used </a:t>
                      </a:r>
                    </a:p>
                  </a:txBody>
                  <a:tcPr/>
                </a:tc>
                <a:extLst>
                  <a:ext uri="{0D108BD9-81ED-4DB2-BD59-A6C34878D82A}">
                    <a16:rowId xmlns:a16="http://schemas.microsoft.com/office/drawing/2014/main" val="56571680"/>
                  </a:ext>
                </a:extLst>
              </a:tr>
              <a:tr h="475645">
                <a:tc>
                  <a:txBody>
                    <a:bodyPr/>
                    <a:lstStyle/>
                    <a:p>
                      <a:r>
                        <a:rPr lang="en-US" dirty="0"/>
                        <a:t>Other resources – hunting </a:t>
                      </a:r>
                    </a:p>
                  </a:txBody>
                  <a:tcPr/>
                </a:tc>
                <a:tc>
                  <a:txBody>
                    <a:bodyPr/>
                    <a:lstStyle/>
                    <a:p>
                      <a:r>
                        <a:rPr lang="en-US" dirty="0"/>
                        <a:t>Over predation </a:t>
                      </a:r>
                    </a:p>
                  </a:txBody>
                  <a:tcPr/>
                </a:tc>
                <a:tc>
                  <a:txBody>
                    <a:bodyPr/>
                    <a:lstStyle/>
                    <a:p>
                      <a:r>
                        <a:rPr lang="en-US" dirty="0"/>
                        <a:t>Renewable if responsibly used. </a:t>
                      </a:r>
                    </a:p>
                  </a:txBody>
                  <a:tcPr/>
                </a:tc>
                <a:extLst>
                  <a:ext uri="{0D108BD9-81ED-4DB2-BD59-A6C34878D82A}">
                    <a16:rowId xmlns:a16="http://schemas.microsoft.com/office/drawing/2014/main" val="1978083937"/>
                  </a:ext>
                </a:extLst>
              </a:tr>
            </a:tbl>
          </a:graphicData>
        </a:graphic>
      </p:graphicFrame>
    </p:spTree>
    <p:extLst>
      <p:ext uri="{BB962C8B-B14F-4D97-AF65-F5344CB8AC3E}">
        <p14:creationId xmlns:p14="http://schemas.microsoft.com/office/powerpoint/2010/main" val="1228131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FDF1F-856E-416E-8A70-BFA591A320F8}"/>
              </a:ext>
            </a:extLst>
          </p:cNvPr>
          <p:cNvSpPr>
            <a:spLocks noGrp="1"/>
          </p:cNvSpPr>
          <p:nvPr>
            <p:ph type="title"/>
          </p:nvPr>
        </p:nvSpPr>
        <p:spPr>
          <a:xfrm>
            <a:off x="838200" y="365125"/>
            <a:ext cx="10515600" cy="791013"/>
          </a:xfrm>
        </p:spPr>
        <p:txBody>
          <a:bodyPr>
            <a:normAutofit fontScale="90000"/>
          </a:bodyPr>
          <a:lstStyle/>
          <a:p>
            <a:r>
              <a:rPr lang="en-US" sz="2800" dirty="0"/>
              <a:t>SC.912.L.17.20  Predict the impact of individuals on environmental systems and examine how human lifestyles affect sustainability. </a:t>
            </a:r>
          </a:p>
        </p:txBody>
      </p:sp>
      <p:sp>
        <p:nvSpPr>
          <p:cNvPr id="3" name="Content Placeholder 2">
            <a:extLst>
              <a:ext uri="{FF2B5EF4-FFF2-40B4-BE49-F238E27FC236}">
                <a16:creationId xmlns:a16="http://schemas.microsoft.com/office/drawing/2014/main" id="{A1861224-F129-471D-9716-22062BE3B192}"/>
              </a:ext>
            </a:extLst>
          </p:cNvPr>
          <p:cNvSpPr>
            <a:spLocks noGrp="1"/>
          </p:cNvSpPr>
          <p:nvPr>
            <p:ph idx="1"/>
          </p:nvPr>
        </p:nvSpPr>
        <p:spPr>
          <a:xfrm>
            <a:off x="838200" y="1460938"/>
            <a:ext cx="5131676" cy="5265683"/>
          </a:xfrm>
        </p:spPr>
        <p:txBody>
          <a:bodyPr/>
          <a:lstStyle/>
          <a:p>
            <a:r>
              <a:rPr lang="en-US" dirty="0"/>
              <a:t>Types of growth:</a:t>
            </a:r>
          </a:p>
        </p:txBody>
      </p:sp>
      <p:pic>
        <p:nvPicPr>
          <p:cNvPr id="1026" name="Picture 2" descr="Exponential growth &amp; logistic growth (article) | Khan Academy">
            <a:extLst>
              <a:ext uri="{FF2B5EF4-FFF2-40B4-BE49-F238E27FC236}">
                <a16:creationId xmlns:a16="http://schemas.microsoft.com/office/drawing/2014/main" id="{1EB8E527-5380-44EB-8AB2-2B7DB498F8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182" t="14233" r="13005" b="23616"/>
          <a:stretch/>
        </p:blipFill>
        <p:spPr bwMode="auto">
          <a:xfrm>
            <a:off x="183005" y="1885045"/>
            <a:ext cx="8404158" cy="392717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9ACD67A4-082F-492F-86C5-749BE3ED7FC0}"/>
              </a:ext>
            </a:extLst>
          </p:cNvPr>
          <p:cNvSpPr txBox="1">
            <a:spLocks/>
          </p:cNvSpPr>
          <p:nvPr/>
        </p:nvSpPr>
        <p:spPr>
          <a:xfrm>
            <a:off x="8408276" y="1692166"/>
            <a:ext cx="3399920" cy="4800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Carrying capacity – The maximum number of individuals that an environment/ ecosystem can sustain. </a:t>
            </a:r>
          </a:p>
        </p:txBody>
      </p:sp>
    </p:spTree>
    <p:extLst>
      <p:ext uri="{BB962C8B-B14F-4D97-AF65-F5344CB8AC3E}">
        <p14:creationId xmlns:p14="http://schemas.microsoft.com/office/powerpoint/2010/main" val="2265014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A8CF7-67E9-4226-8265-5289908F55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CB8131A-A778-49C6-9F45-3B4A0A7C6FE6}"/>
              </a:ext>
            </a:extLst>
          </p:cNvPr>
          <p:cNvSpPr>
            <a:spLocks noGrp="1"/>
          </p:cNvSpPr>
          <p:nvPr>
            <p:ph idx="1"/>
          </p:nvPr>
        </p:nvSpPr>
        <p:spPr>
          <a:xfrm>
            <a:off x="838200" y="1825625"/>
            <a:ext cx="3591757" cy="4351338"/>
          </a:xfrm>
        </p:spPr>
        <p:txBody>
          <a:bodyPr/>
          <a:lstStyle/>
          <a:p>
            <a:r>
              <a:rPr lang="en-US" dirty="0"/>
              <a:t>Decomposers break down the dead and decaying material to return the basic components to the soil or water for the primary producers to use.  Decomposers are nature’s recyclers. </a:t>
            </a:r>
          </a:p>
          <a:p>
            <a:endParaRPr lang="en-US" dirty="0"/>
          </a:p>
        </p:txBody>
      </p:sp>
      <p:pic>
        <p:nvPicPr>
          <p:cNvPr id="5122" name="Picture 2" descr="Energy and Food Webs | Ocean Tracks">
            <a:extLst>
              <a:ext uri="{FF2B5EF4-FFF2-40B4-BE49-F238E27FC236}">
                <a16:creationId xmlns:a16="http://schemas.microsoft.com/office/drawing/2014/main" id="{1E9EBE60-2911-4F2B-AEC7-F4F803D79F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1900" y="566738"/>
            <a:ext cx="8420100" cy="561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427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1FF1CF-4668-452E-9015-5245EEBE3574}"/>
              </a:ext>
            </a:extLst>
          </p:cNvPr>
          <p:cNvSpPr>
            <a:spLocks noGrp="1"/>
          </p:cNvSpPr>
          <p:nvPr>
            <p:ph idx="1"/>
          </p:nvPr>
        </p:nvSpPr>
        <p:spPr>
          <a:xfrm>
            <a:off x="838200" y="620110"/>
            <a:ext cx="10515600" cy="5556853"/>
          </a:xfrm>
        </p:spPr>
        <p:txBody>
          <a:bodyPr/>
          <a:lstStyle/>
          <a:p>
            <a:r>
              <a:rPr lang="en-US" dirty="0"/>
              <a:t>Predator/Prey relationships</a:t>
            </a:r>
          </a:p>
          <a:p>
            <a:endParaRPr lang="en-US" dirty="0"/>
          </a:p>
          <a:p>
            <a:endParaRPr lang="en-US" dirty="0"/>
          </a:p>
        </p:txBody>
      </p:sp>
      <p:pic>
        <p:nvPicPr>
          <p:cNvPr id="2050" name="Picture 2" descr="Predator Prey Relationship: Definition &amp; Examples | Biology Dictionary">
            <a:extLst>
              <a:ext uri="{FF2B5EF4-FFF2-40B4-BE49-F238E27FC236}">
                <a16:creationId xmlns:a16="http://schemas.microsoft.com/office/drawing/2014/main" id="{3D07196E-1EB4-4470-9953-1A46E320B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5760" y="1296796"/>
            <a:ext cx="7620000" cy="39147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the Difference Between a Rabbit and a Hare? - WorldAtlas">
            <a:extLst>
              <a:ext uri="{FF2B5EF4-FFF2-40B4-BE49-F238E27FC236}">
                <a16:creationId xmlns:a16="http://schemas.microsoft.com/office/drawing/2014/main" id="{1F4E1908-622A-449E-BAA2-9566032C263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230" r="16568"/>
          <a:stretch/>
        </p:blipFill>
        <p:spPr bwMode="auto">
          <a:xfrm>
            <a:off x="605388" y="1948271"/>
            <a:ext cx="2008015" cy="14417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ynx | Description, Size, Habitat, &amp; Facts | Britannica">
            <a:extLst>
              <a:ext uri="{FF2B5EF4-FFF2-40B4-BE49-F238E27FC236}">
                <a16:creationId xmlns:a16="http://schemas.microsoft.com/office/drawing/2014/main" id="{7B28307A-ECB4-4CAC-9DE6-59F46E3395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388" y="3533364"/>
            <a:ext cx="2008015" cy="1930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0507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D8DAB-8A07-40BA-855B-471EE10C83A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9E3BA6-80F2-4B47-AA95-B9C95CC1B14E}"/>
              </a:ext>
            </a:extLst>
          </p:cNvPr>
          <p:cNvSpPr>
            <a:spLocks noGrp="1"/>
          </p:cNvSpPr>
          <p:nvPr>
            <p:ph idx="1"/>
          </p:nvPr>
        </p:nvSpPr>
        <p:spPr/>
        <p:txBody>
          <a:bodyPr/>
          <a:lstStyle/>
          <a:p>
            <a:r>
              <a:rPr lang="en-US" dirty="0"/>
              <a:t>Concept:  Maximum sustainable yield: How much of a population can be removed and expect the population to grow back to its “normal” levels within a set amount of time.  (Often annually)</a:t>
            </a:r>
          </a:p>
          <a:p>
            <a:pPr lvl="1"/>
            <a:r>
              <a:rPr lang="en-US" dirty="0"/>
              <a:t>This number is usually ½ of carrying capacity. </a:t>
            </a:r>
          </a:p>
          <a:p>
            <a:pPr lvl="1"/>
            <a:r>
              <a:rPr lang="en-US" dirty="0"/>
              <a:t>Used in resource management</a:t>
            </a:r>
          </a:p>
          <a:p>
            <a:pPr lvl="1"/>
            <a:r>
              <a:rPr lang="en-US" dirty="0"/>
              <a:t>Hunting, fishing, forestry, livestock, etc. </a:t>
            </a:r>
          </a:p>
          <a:p>
            <a:pPr marL="0" indent="0">
              <a:buNone/>
            </a:pPr>
            <a:endParaRPr lang="en-US" dirty="0"/>
          </a:p>
        </p:txBody>
      </p:sp>
    </p:spTree>
    <p:extLst>
      <p:ext uri="{BB962C8B-B14F-4D97-AF65-F5344CB8AC3E}">
        <p14:creationId xmlns:p14="http://schemas.microsoft.com/office/powerpoint/2010/main" val="1311228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44E32-9EA3-40B7-8F27-21CFF667A5B2}"/>
              </a:ext>
            </a:extLst>
          </p:cNvPr>
          <p:cNvSpPr>
            <a:spLocks noGrp="1"/>
          </p:cNvSpPr>
          <p:nvPr>
            <p:ph type="title"/>
          </p:nvPr>
        </p:nvSpPr>
        <p:spPr>
          <a:xfrm>
            <a:off x="911772" y="500062"/>
            <a:ext cx="10515600" cy="1575731"/>
          </a:xfrm>
        </p:spPr>
        <p:txBody>
          <a:bodyPr>
            <a:normAutofit/>
          </a:bodyPr>
          <a:lstStyle/>
          <a:p>
            <a:r>
              <a:rPr lang="en-US" sz="2800" dirty="0"/>
              <a:t>SC.912.L.17.16  Discuss the large scale environmental impacts resulting from human activity including waste spills, run-off, greenhouse gasses, ozone depletion &amp;surface/groundwater pollution. </a:t>
            </a:r>
          </a:p>
        </p:txBody>
      </p:sp>
      <p:sp>
        <p:nvSpPr>
          <p:cNvPr id="3" name="Content Placeholder 2">
            <a:extLst>
              <a:ext uri="{FF2B5EF4-FFF2-40B4-BE49-F238E27FC236}">
                <a16:creationId xmlns:a16="http://schemas.microsoft.com/office/drawing/2014/main" id="{1BEBA3C6-A6AD-4B47-B1F9-297A1B436A53}"/>
              </a:ext>
            </a:extLst>
          </p:cNvPr>
          <p:cNvSpPr>
            <a:spLocks noGrp="1"/>
          </p:cNvSpPr>
          <p:nvPr>
            <p:ph idx="1"/>
          </p:nvPr>
        </p:nvSpPr>
        <p:spPr>
          <a:xfrm>
            <a:off x="838200" y="2953407"/>
            <a:ext cx="10589172" cy="3531476"/>
          </a:xfrm>
        </p:spPr>
        <p:txBody>
          <a:bodyPr>
            <a:normAutofit/>
          </a:bodyPr>
          <a:lstStyle/>
          <a:p>
            <a:r>
              <a:rPr lang="en-US" dirty="0"/>
              <a:t>Deforestation – removal of trees- decreased ability to remove CO2and other pollutants from atmosphere.  Habitat loss. Decrease in biodiversity.  Mostly reversible if replanted or left alone. </a:t>
            </a:r>
          </a:p>
          <a:p>
            <a:r>
              <a:rPr lang="en-US" dirty="0"/>
              <a:t>Introduction of exotic species – (intentional or accidental) if they cause harm to the ecosystem, they are considered invasive species. Solution: responsible ownership of exotic pets, regulation on what can enter</a:t>
            </a:r>
          </a:p>
        </p:txBody>
      </p:sp>
    </p:spTree>
    <p:extLst>
      <p:ext uri="{BB962C8B-B14F-4D97-AF65-F5344CB8AC3E}">
        <p14:creationId xmlns:p14="http://schemas.microsoft.com/office/powerpoint/2010/main" val="138111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B0AB8-7895-4971-B070-8886D2B6FE9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0DFDCF-870F-4C21-BB5F-AD1253E82D35}"/>
              </a:ext>
            </a:extLst>
          </p:cNvPr>
          <p:cNvSpPr>
            <a:spLocks noGrp="1"/>
          </p:cNvSpPr>
          <p:nvPr>
            <p:ph idx="1"/>
          </p:nvPr>
        </p:nvSpPr>
        <p:spPr>
          <a:xfrm>
            <a:off x="838200" y="1825625"/>
            <a:ext cx="8484476" cy="4351338"/>
          </a:xfrm>
        </p:spPr>
        <p:txBody>
          <a:bodyPr/>
          <a:lstStyle/>
          <a:p>
            <a:r>
              <a:rPr lang="en-US" dirty="0"/>
              <a:t>Acid rain- Rain passing through air pollution produces sulfur dioxide and nitrogen dioxide.  Acid rain over time causes trees to lose leaves and forests to die. </a:t>
            </a:r>
          </a:p>
          <a:p>
            <a:r>
              <a:rPr lang="en-US" dirty="0"/>
              <a:t>Greenhouse gasses: Increase global temperatures and decrease ice caps at the poles</a:t>
            </a:r>
          </a:p>
          <a:p>
            <a:r>
              <a:rPr lang="en-US" dirty="0"/>
              <a:t>Decreased ozone layer- O3 becomes O2.  increases radiation that can get through the atmosphere. </a:t>
            </a:r>
          </a:p>
          <a:p>
            <a:endParaRPr lang="en-US" dirty="0"/>
          </a:p>
        </p:txBody>
      </p:sp>
      <p:pic>
        <p:nvPicPr>
          <p:cNvPr id="4" name="Picture 2" descr="Acid Rain - Forests | Young People's Trust For the Environment">
            <a:extLst>
              <a:ext uri="{FF2B5EF4-FFF2-40B4-BE49-F238E27FC236}">
                <a16:creationId xmlns:a16="http://schemas.microsoft.com/office/drawing/2014/main" id="{A268CC73-C5BB-41EE-AA92-A48CCDE0BF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8138"/>
          <a:stretch/>
        </p:blipFill>
        <p:spPr bwMode="auto">
          <a:xfrm>
            <a:off x="9424503" y="1795135"/>
            <a:ext cx="2546779" cy="4562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5259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B109-D159-47CA-AEB2-2C7723B72F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FBA2B66-D7EA-454C-9709-7904F24F8569}"/>
              </a:ext>
            </a:extLst>
          </p:cNvPr>
          <p:cNvSpPr>
            <a:spLocks noGrp="1"/>
          </p:cNvSpPr>
          <p:nvPr>
            <p:ph idx="1"/>
          </p:nvPr>
        </p:nvSpPr>
        <p:spPr/>
        <p:txBody>
          <a:bodyPr/>
          <a:lstStyle/>
          <a:p>
            <a:r>
              <a:rPr lang="en-US" dirty="0"/>
              <a:t>Oil spills- Temporary habitat destruction in oceans. Many aquatic and some terrestrial organisms die.  Contaminates ground water. </a:t>
            </a:r>
          </a:p>
          <a:p>
            <a:r>
              <a:rPr lang="en-US" dirty="0"/>
              <a:t>Trash spills – Animals eat trash that is not part of their normal diet.  Some consume plastics mistaken for prey. </a:t>
            </a:r>
          </a:p>
          <a:p>
            <a:r>
              <a:rPr lang="en-US" dirty="0"/>
              <a:t>Fertilizer run-off – local waterways experience algal blooms and fish kills. </a:t>
            </a:r>
          </a:p>
        </p:txBody>
      </p:sp>
    </p:spTree>
    <p:extLst>
      <p:ext uri="{BB962C8B-B14F-4D97-AF65-F5344CB8AC3E}">
        <p14:creationId xmlns:p14="http://schemas.microsoft.com/office/powerpoint/2010/main" val="3458204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5CC56-A326-4B70-A8EE-45623D9716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FC88C17-FA29-48CA-A8CA-9377A9E0AE3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76166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E18A3-5144-41A4-ADF2-66118D54FF8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E231727-F155-4325-AD98-5AB5D265E604}"/>
              </a:ext>
            </a:extLst>
          </p:cNvPr>
          <p:cNvSpPr>
            <a:spLocks noGrp="1"/>
          </p:cNvSpPr>
          <p:nvPr>
            <p:ph idx="1"/>
          </p:nvPr>
        </p:nvSpPr>
        <p:spPr/>
        <p:txBody>
          <a:bodyPr/>
          <a:lstStyle/>
          <a:p>
            <a:endParaRPr lang="en-US" dirty="0"/>
          </a:p>
        </p:txBody>
      </p:sp>
      <p:pic>
        <p:nvPicPr>
          <p:cNvPr id="2052" name="Picture 4" descr="Simple path of energy from the producers to the consumers...">
            <a:extLst>
              <a:ext uri="{FF2B5EF4-FFF2-40B4-BE49-F238E27FC236}">
                <a16:creationId xmlns:a16="http://schemas.microsoft.com/office/drawing/2014/main" id="{06843CA0-930F-4BAF-8667-3FD1E3817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920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60A1-D0C3-4A82-A752-CCD2C10DEA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8996FAF-8DD6-472B-84CC-2A11CEE6D3CC}"/>
              </a:ext>
            </a:extLst>
          </p:cNvPr>
          <p:cNvSpPr>
            <a:spLocks noGrp="1"/>
          </p:cNvSpPr>
          <p:nvPr>
            <p:ph idx="1"/>
          </p:nvPr>
        </p:nvSpPr>
        <p:spPr/>
        <p:txBody>
          <a:bodyPr/>
          <a:lstStyle/>
          <a:p>
            <a:endParaRPr lang="en-US" dirty="0"/>
          </a:p>
        </p:txBody>
      </p:sp>
      <p:pic>
        <p:nvPicPr>
          <p:cNvPr id="3074" name="Picture 2" descr="Which represents an ecosystem better: A food chain or food web? Why? |  Socratic">
            <a:extLst>
              <a:ext uri="{FF2B5EF4-FFF2-40B4-BE49-F238E27FC236}">
                <a16:creationId xmlns:a16="http://schemas.microsoft.com/office/drawing/2014/main" id="{6DCA46B2-F9F4-496B-AB8F-AC01D10FDF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081" y="0"/>
            <a:ext cx="64547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19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0CBF-5668-42ED-A527-8451D6535C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86B2845-39B1-45F6-A49F-2DC82E689E18}"/>
              </a:ext>
            </a:extLst>
          </p:cNvPr>
          <p:cNvSpPr>
            <a:spLocks noGrp="1"/>
          </p:cNvSpPr>
          <p:nvPr>
            <p:ph idx="1"/>
          </p:nvPr>
        </p:nvSpPr>
        <p:spPr/>
        <p:txBody>
          <a:bodyPr/>
          <a:lstStyle/>
          <a:p>
            <a:endParaRPr lang="en-US"/>
          </a:p>
        </p:txBody>
      </p:sp>
      <p:pic>
        <p:nvPicPr>
          <p:cNvPr id="4098" name="Picture 2" descr="Energy flow: Food chains and food webs | Interactions and interdependence  within the environment | Siyavula">
            <a:extLst>
              <a:ext uri="{FF2B5EF4-FFF2-40B4-BE49-F238E27FC236}">
                <a16:creationId xmlns:a16="http://schemas.microsoft.com/office/drawing/2014/main" id="{152F7AC4-3476-49AB-A1E9-E7F692DBC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5925" y="681037"/>
            <a:ext cx="8387334" cy="5770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00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0295"/>
            <a:ext cx="5040924" cy="1346444"/>
          </a:xfrm>
        </p:spPr>
        <p:txBody>
          <a:bodyPr>
            <a:normAutofit/>
          </a:bodyPr>
          <a:lstStyle/>
          <a:p>
            <a:r>
              <a:rPr lang="en-US" sz="3600" dirty="0"/>
              <a:t>Sample marine food web</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5140" y="0"/>
            <a:ext cx="6640551" cy="6858000"/>
          </a:xfrm>
          <a:prstGeom prst="rect">
            <a:avLst/>
          </a:prstGeom>
        </p:spPr>
      </p:pic>
      <p:sp>
        <p:nvSpPr>
          <p:cNvPr id="7" name="TextBox 6"/>
          <p:cNvSpPr txBox="1"/>
          <p:nvPr/>
        </p:nvSpPr>
        <p:spPr>
          <a:xfrm>
            <a:off x="257908" y="1406769"/>
            <a:ext cx="5167231" cy="1477328"/>
          </a:xfrm>
          <a:prstGeom prst="rect">
            <a:avLst/>
          </a:prstGeom>
          <a:noFill/>
        </p:spPr>
        <p:txBody>
          <a:bodyPr wrap="square" rtlCol="0">
            <a:spAutoFit/>
          </a:bodyPr>
          <a:lstStyle/>
          <a:p>
            <a:r>
              <a:rPr lang="en-US" dirty="0"/>
              <a:t>Food webs show the flow of energy through an ecosystem.  It begins with the light energy from the sun being converted to chemical energy by photosynthetic organisms.   The energy is passed on through other organisms consuming this energy.  </a:t>
            </a:r>
          </a:p>
        </p:txBody>
      </p:sp>
      <p:sp>
        <p:nvSpPr>
          <p:cNvPr id="8" name="TextBox 7"/>
          <p:cNvSpPr txBox="1"/>
          <p:nvPr/>
        </p:nvSpPr>
        <p:spPr>
          <a:xfrm>
            <a:off x="257907" y="3153508"/>
            <a:ext cx="5167231" cy="1200329"/>
          </a:xfrm>
          <a:prstGeom prst="rect">
            <a:avLst/>
          </a:prstGeom>
          <a:noFill/>
        </p:spPr>
        <p:txBody>
          <a:bodyPr wrap="square" rtlCol="0">
            <a:spAutoFit/>
          </a:bodyPr>
          <a:lstStyle/>
          <a:p>
            <a:r>
              <a:rPr lang="en-US" dirty="0"/>
              <a:t>As you can see, all the organisms within an ecosystem are connected together and therefore affected by the reproductive success of the initial and subsequent food source organisms.  </a:t>
            </a:r>
          </a:p>
        </p:txBody>
      </p:sp>
      <p:sp>
        <p:nvSpPr>
          <p:cNvPr id="9" name="TextBox 8"/>
          <p:cNvSpPr txBox="1"/>
          <p:nvPr/>
        </p:nvSpPr>
        <p:spPr>
          <a:xfrm>
            <a:off x="257907" y="4770853"/>
            <a:ext cx="5167231" cy="1754326"/>
          </a:xfrm>
          <a:prstGeom prst="rect">
            <a:avLst/>
          </a:prstGeom>
          <a:noFill/>
        </p:spPr>
        <p:txBody>
          <a:bodyPr wrap="square" rtlCol="0">
            <a:spAutoFit/>
          </a:bodyPr>
          <a:lstStyle/>
          <a:p>
            <a:r>
              <a:rPr lang="en-US" dirty="0"/>
              <a:t>What would happen if… </a:t>
            </a:r>
          </a:p>
          <a:p>
            <a:pPr marL="285750" indent="-285750">
              <a:buFont typeface="Arial" panose="020B0604020202020204" pitchFamily="34" charset="0"/>
              <a:buChar char="•"/>
            </a:pPr>
            <a:r>
              <a:rPr lang="en-US" dirty="0"/>
              <a:t>The </a:t>
            </a:r>
            <a:r>
              <a:rPr lang="en-US" dirty="0" err="1"/>
              <a:t>macroalgae</a:t>
            </a:r>
            <a:r>
              <a:rPr lang="en-US" dirty="0"/>
              <a:t> was to not survive due to a substantial change in ocean temperature to which it did not possess a mutation for adaptation?</a:t>
            </a:r>
          </a:p>
          <a:p>
            <a:pPr marL="285750" indent="-285750">
              <a:buFont typeface="Arial" panose="020B0604020202020204" pitchFamily="34" charset="0"/>
              <a:buChar char="•"/>
            </a:pPr>
            <a:r>
              <a:rPr lang="en-US" dirty="0"/>
              <a:t>The krill were less fit for the environment and did not reproduce as much?</a:t>
            </a:r>
          </a:p>
        </p:txBody>
      </p:sp>
    </p:spTree>
    <p:extLst>
      <p:ext uri="{BB962C8B-B14F-4D97-AF65-F5344CB8AC3E}">
        <p14:creationId xmlns:p14="http://schemas.microsoft.com/office/powerpoint/2010/main" val="8123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824" y="365125"/>
            <a:ext cx="2736444" cy="5765852"/>
          </a:xfrm>
        </p:spPr>
        <p:txBody>
          <a:bodyPr>
            <a:noAutofit/>
          </a:bodyPr>
          <a:lstStyle/>
          <a:p>
            <a:r>
              <a:rPr lang="en-US" sz="2400" dirty="0"/>
              <a:t>In this ecosystem, what would happen if the acacia trees were overly successful at reproduction?</a:t>
            </a:r>
            <a:br>
              <a:rPr lang="en-US" sz="2400" dirty="0"/>
            </a:br>
            <a:br>
              <a:rPr lang="en-US" sz="2400" dirty="0"/>
            </a:br>
            <a:r>
              <a:rPr lang="en-US" sz="2400" dirty="0"/>
              <a:t>What would happen if the termite experienced a population bottleneck?</a:t>
            </a:r>
            <a:br>
              <a:rPr lang="en-US" sz="2400" dirty="0"/>
            </a:br>
            <a:br>
              <a:rPr lang="en-US" sz="2400" dirty="0"/>
            </a:br>
            <a:r>
              <a:rPr lang="en-US" sz="2400" dirty="0"/>
              <a:t>What would happen if palm like bushes migrated into the area and became an invasive species? </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06268" y="149225"/>
            <a:ext cx="8667155" cy="6708775"/>
          </a:xfrm>
        </p:spPr>
      </p:pic>
    </p:spTree>
    <p:extLst>
      <p:ext uri="{BB962C8B-B14F-4D97-AF65-F5344CB8AC3E}">
        <p14:creationId xmlns:p14="http://schemas.microsoft.com/office/powerpoint/2010/main" val="2191456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15523</TotalTime>
  <Words>2784</Words>
  <Application>Microsoft Office PowerPoint</Application>
  <PresentationFormat>Widescreen</PresentationFormat>
  <Paragraphs>208</Paragraphs>
  <Slides>45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Office Theme</vt:lpstr>
      <vt:lpstr>Ecology </vt:lpstr>
      <vt:lpstr>SC.912.L.17.1  Use a food web to identify and distinguish producers, consumers and decomposers.  Explain the pathway of energy transfer through trophic levels and the reduction of available energy at successive trophic levels.  SC.912.L.17.20  Predict the impact of individuals on environmental systems and examine how human lifestyles affect sustainability.</vt:lpstr>
      <vt:lpstr>Trophic levels</vt:lpstr>
      <vt:lpstr>PowerPoint Presentation</vt:lpstr>
      <vt:lpstr>PowerPoint Presentation</vt:lpstr>
      <vt:lpstr>PowerPoint Presentation</vt:lpstr>
      <vt:lpstr>PowerPoint Presentation</vt:lpstr>
      <vt:lpstr>Sample marine food web</vt:lpstr>
      <vt:lpstr>In this ecosystem, what would happen if the acacia trees were overly successful at reproduction?  What would happen if the termite experienced a population bottleneck?  What would happen if palm like bushes migrated into the area and became an invasive species? </vt:lpstr>
      <vt:lpstr>Traditional student project.  Monday - Build, Write-up and food web are due by Friday.  </vt:lpstr>
      <vt:lpstr>Distance student project:  Monday will be dedicated to this project, remaining work will need to be completed outside of class time.  Project is due on Friday. </vt:lpstr>
      <vt:lpstr>SC.912.L. 17.2   Explain the general distribution of life in aquatic systems as a function of chemistry, geography, light, depth, salinity and temperature.  </vt:lpstr>
      <vt:lpstr>Chemistry</vt:lpstr>
      <vt:lpstr>Geography</vt:lpstr>
      <vt:lpstr>Light </vt:lpstr>
      <vt:lpstr>Depth </vt:lpstr>
      <vt:lpstr>Salinity</vt:lpstr>
      <vt:lpstr>Temperature</vt:lpstr>
      <vt:lpstr>SC.912.L. 17.2   Explain the general distribution of life in aquatic systems as a function of chemistry, geography, light, depth, salinity and temperature. </vt:lpstr>
      <vt:lpstr>SC.912.L.17.8  Recognize the consequences of the losses of biodiversity due to catastrophic events, climate changes, human activity and the introduction of invasive; non-native species.  </vt:lpstr>
      <vt:lpstr>Vocabulary </vt:lpstr>
      <vt:lpstr>Vocabulary</vt:lpstr>
      <vt:lpstr>SC.912.L.17.8  Recognize the consequences of the losses of biodiversity due to catastrophic events, climate changes, human activity and the introduction of invasive; non-native species.  </vt:lpstr>
      <vt:lpstr>SC.912.L.17.5 Analyze how population size is determined by births, deaths, immigration, emigration, and limiting factors (biotic and abiotic) that determine carrying capacity. </vt:lpstr>
      <vt:lpstr>PowerPoint Presentation</vt:lpstr>
      <vt:lpstr>PowerPoint Presentation</vt:lpstr>
      <vt:lpstr>PowerPoint Presentation</vt:lpstr>
      <vt:lpstr>SC.912.L.17.4    Describe changes in ecosystems resulting from seasonal variations, climate change, and succession. </vt:lpstr>
      <vt:lpstr>Ecological Succession</vt:lpstr>
      <vt:lpstr>PowerPoint Presentation</vt:lpstr>
      <vt:lpstr>SC.912.E.7.1  Analyze the movement of matter through the different biogeochemical cycles, including water and carbon, nitrogen and phosphorus.</vt:lpstr>
      <vt:lpstr>Carbon cycle </vt:lpstr>
      <vt:lpstr>Nitrogen cycle</vt:lpstr>
      <vt:lpstr>Phosphorus cycle </vt:lpstr>
      <vt:lpstr>Shoulder partner practice</vt:lpstr>
      <vt:lpstr>Examine similarities and differences</vt:lpstr>
      <vt:lpstr>SC.912.L.17.11 Evaluate the costs and benefits of renewable and non-renewable resources, such as water, solar energy, fossil fuels, wildlife and forests.  </vt:lpstr>
      <vt:lpstr>PowerPoint Presentation</vt:lpstr>
      <vt:lpstr>SC.912.L.17.20  Predict the impact of individuals on environmental systems and examine how human lifestyles affect sustainability. </vt:lpstr>
      <vt:lpstr>PowerPoint Presentation</vt:lpstr>
      <vt:lpstr>PowerPoint Presentation</vt:lpstr>
      <vt:lpstr>SC.912.L.17.16  Discuss the large scale environmental impacts resulting from human activity including waste spills, run-off, greenhouse gasses, ozone depletion &amp;surface/groundwater pollution.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dc:title>
  <dc:creator>Michelle Thompson</dc:creator>
  <cp:lastModifiedBy>Michelle Thompson</cp:lastModifiedBy>
  <cp:revision>62</cp:revision>
  <cp:lastPrinted>2021-04-08T11:44:10Z</cp:lastPrinted>
  <dcterms:created xsi:type="dcterms:W3CDTF">2021-03-29T06:44:00Z</dcterms:created>
  <dcterms:modified xsi:type="dcterms:W3CDTF">2021-04-12T09:12:09Z</dcterms:modified>
</cp:coreProperties>
</file>