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57" r:id="rId4"/>
    <p:sldId id="258" r:id="rId5"/>
    <p:sldId id="259" r:id="rId6"/>
    <p:sldId id="260" r:id="rId7"/>
    <p:sldId id="261"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80" r:id="rId23"/>
    <p:sldId id="281" r:id="rId24"/>
    <p:sldId id="283" r:id="rId25"/>
    <p:sldId id="282" r:id="rId26"/>
    <p:sldId id="292" r:id="rId27"/>
    <p:sldId id="284" r:id="rId28"/>
    <p:sldId id="286" r:id="rId29"/>
    <p:sldId id="291" r:id="rId30"/>
    <p:sldId id="287" r:id="rId31"/>
    <p:sldId id="285" r:id="rId32"/>
    <p:sldId id="288" r:id="rId33"/>
    <p:sldId id="289" r:id="rId34"/>
    <p:sldId id="290" r:id="rId35"/>
    <p:sldId id="293" r:id="rId36"/>
    <p:sldId id="294" r:id="rId37"/>
    <p:sldId id="302" r:id="rId38"/>
    <p:sldId id="303" r:id="rId39"/>
    <p:sldId id="300" r:id="rId40"/>
    <p:sldId id="301" r:id="rId41"/>
    <p:sldId id="295" r:id="rId42"/>
    <p:sldId id="297" r:id="rId43"/>
    <p:sldId id="296" r:id="rId44"/>
    <p:sldId id="298" r:id="rId45"/>
    <p:sldId id="2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8" autoAdjust="0"/>
    <p:restoredTop sz="94660"/>
  </p:normalViewPr>
  <p:slideViewPr>
    <p:cSldViewPr snapToGrid="0">
      <p:cViewPr>
        <p:scale>
          <a:sx n="81" d="100"/>
          <a:sy n="81" d="100"/>
        </p:scale>
        <p:origin x="1080"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5BED-4E4F-4393-9EB9-B5091CD0F6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C931AA-E136-4EF2-B272-FED14805C6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3DD176-BE49-4D3B-8AFB-E249998B3999}"/>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5" name="Footer Placeholder 4">
            <a:extLst>
              <a:ext uri="{FF2B5EF4-FFF2-40B4-BE49-F238E27FC236}">
                <a16:creationId xmlns:a16="http://schemas.microsoft.com/office/drawing/2014/main" id="{53D3EE10-7423-4BEB-B366-193B37166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316F-4E06-4914-ADF3-9EF743B8FC33}"/>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314557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F57E-0B2A-444D-BF97-B8E8170B2A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6AB187-E361-475E-A332-757D0C8521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B8580-03CD-45F8-95DF-BA4EBCDA28F1}"/>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5" name="Footer Placeholder 4">
            <a:extLst>
              <a:ext uri="{FF2B5EF4-FFF2-40B4-BE49-F238E27FC236}">
                <a16:creationId xmlns:a16="http://schemas.microsoft.com/office/drawing/2014/main" id="{31CA3802-F708-4451-A42E-7E744262D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A0AAA-40CF-4666-88A2-F0C62CD7268D}"/>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163306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DEA715-BB38-4311-BAE6-8066CDC644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66D4F-A657-43D9-BB1D-0EBD588CDB0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8EDDE-31E2-4165-9DAE-64FD85BAE7D5}"/>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5" name="Footer Placeholder 4">
            <a:extLst>
              <a:ext uri="{FF2B5EF4-FFF2-40B4-BE49-F238E27FC236}">
                <a16:creationId xmlns:a16="http://schemas.microsoft.com/office/drawing/2014/main" id="{45D75A24-6503-4EC5-8CC3-AA86CF3C7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8BD24-82CB-4749-ABE7-B3B07E996237}"/>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34208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9D5F-B533-435C-8B47-48ADF74CE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7D507-FD96-49BA-A659-2602E68E18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FF1B3-7D16-44E6-B9A3-2C0F8824568D}"/>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5" name="Footer Placeholder 4">
            <a:extLst>
              <a:ext uri="{FF2B5EF4-FFF2-40B4-BE49-F238E27FC236}">
                <a16:creationId xmlns:a16="http://schemas.microsoft.com/office/drawing/2014/main" id="{C651BFCF-E8E9-4A63-82D5-743AEE998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F3816-D1C4-45D4-9B4D-971EE370072E}"/>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353653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8B84-5C92-49EF-AAF3-3C1BF622D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B53F8B-DCC2-4615-B7FD-725E1E6AB5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E2C4D4-6481-4651-8138-962FF9E65F2E}"/>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5" name="Footer Placeholder 4">
            <a:extLst>
              <a:ext uri="{FF2B5EF4-FFF2-40B4-BE49-F238E27FC236}">
                <a16:creationId xmlns:a16="http://schemas.microsoft.com/office/drawing/2014/main" id="{0A0B30B0-EC26-4490-93C7-39C4110E0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06007-A407-4AD2-A3ED-A5CF47205922}"/>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361824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6507-300F-4AEE-82D5-1AD417065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66344A-2DA3-4DF8-9D89-009BC71B26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411652-2EAE-4213-AD02-5C05A7FDA8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8ACE40-20C8-4992-AEBC-1A8A3E95D23A}"/>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6" name="Footer Placeholder 5">
            <a:extLst>
              <a:ext uri="{FF2B5EF4-FFF2-40B4-BE49-F238E27FC236}">
                <a16:creationId xmlns:a16="http://schemas.microsoft.com/office/drawing/2014/main" id="{F2C0BA00-D35C-4648-8C74-973AF2E4D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38207-B3E9-4C30-9A6A-CB39A2DB0833}"/>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377013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9E82-BC6F-435A-AEAF-6C7C7D9F46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0CEF45-A7E2-49BF-9378-C75E9846F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249984-6590-46BB-A110-9080A29A39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C2B3F7-4CF5-4B53-8AD0-518D73A4C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74D590-3767-4842-81D6-689DE9318F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BD023D-F41C-4A6E-91CA-394C15CDC42C}"/>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8" name="Footer Placeholder 7">
            <a:extLst>
              <a:ext uri="{FF2B5EF4-FFF2-40B4-BE49-F238E27FC236}">
                <a16:creationId xmlns:a16="http://schemas.microsoft.com/office/drawing/2014/main" id="{4D1CFBA5-CEF3-4DE5-9C08-3A2EB2BB59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1A724-4983-4638-81D6-5C1851CEE97C}"/>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278228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8DFB-EBD6-41AD-ACA4-FBFAD1249A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677CD5-0391-4E3F-B343-9E05889EF110}"/>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4" name="Footer Placeholder 3">
            <a:extLst>
              <a:ext uri="{FF2B5EF4-FFF2-40B4-BE49-F238E27FC236}">
                <a16:creationId xmlns:a16="http://schemas.microsoft.com/office/drawing/2014/main" id="{9135FC6F-AB1D-4DB5-9FCA-79BAEF6A8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EA09CF-9FDE-469E-BCA8-8387514BE706}"/>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360644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67B9D-8EB2-4817-A816-5B093D3E13D9}"/>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3" name="Footer Placeholder 2">
            <a:extLst>
              <a:ext uri="{FF2B5EF4-FFF2-40B4-BE49-F238E27FC236}">
                <a16:creationId xmlns:a16="http://schemas.microsoft.com/office/drawing/2014/main" id="{2F21F4FF-4462-42D8-810C-A6104BC300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B555A1-7BBF-4A0F-A0F3-CACB84E0F5CE}"/>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33831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28EE-2DE8-4204-9FF2-BD1DD7709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825-816D-42C8-AF46-D3157CADE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08DD9-D17C-4385-A375-511C6A81F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5720C6-D75C-4398-B953-0E8A751365E0}"/>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6" name="Footer Placeholder 5">
            <a:extLst>
              <a:ext uri="{FF2B5EF4-FFF2-40B4-BE49-F238E27FC236}">
                <a16:creationId xmlns:a16="http://schemas.microsoft.com/office/drawing/2014/main" id="{7A5B8CC0-A7E3-4DB6-9F62-B7D9CB8EA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1E175-6A79-4C50-9739-63EB20758FB2}"/>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56315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78C6-F211-4C33-B2DE-BCEAC2A15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304D40-D04A-4A7A-9837-79ED0FB07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A097A4-B509-4D3D-9FD6-4B8ABBE48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33122B-7F2F-422F-B2A1-98A21742B709}"/>
              </a:ext>
            </a:extLst>
          </p:cNvPr>
          <p:cNvSpPr>
            <a:spLocks noGrp="1"/>
          </p:cNvSpPr>
          <p:nvPr>
            <p:ph type="dt" sz="half" idx="10"/>
          </p:nvPr>
        </p:nvSpPr>
        <p:spPr/>
        <p:txBody>
          <a:bodyPr/>
          <a:lstStyle/>
          <a:p>
            <a:fld id="{F800B4A1-057A-46A7-A17C-D663E1E132A6}" type="datetimeFigureOut">
              <a:rPr lang="en-US" smtClean="0"/>
              <a:t>2/24/2021</a:t>
            </a:fld>
            <a:endParaRPr lang="en-US"/>
          </a:p>
        </p:txBody>
      </p:sp>
      <p:sp>
        <p:nvSpPr>
          <p:cNvPr id="6" name="Footer Placeholder 5">
            <a:extLst>
              <a:ext uri="{FF2B5EF4-FFF2-40B4-BE49-F238E27FC236}">
                <a16:creationId xmlns:a16="http://schemas.microsoft.com/office/drawing/2014/main" id="{0E2A1200-F118-4239-95CD-C5484D3449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B1CA5-9DB4-4A14-9EC4-6B45DD5B42AA}"/>
              </a:ext>
            </a:extLst>
          </p:cNvPr>
          <p:cNvSpPr>
            <a:spLocks noGrp="1"/>
          </p:cNvSpPr>
          <p:nvPr>
            <p:ph type="sldNum" sz="quarter" idx="12"/>
          </p:nvPr>
        </p:nvSpPr>
        <p:spPr/>
        <p:txBody>
          <a:bodyPr/>
          <a:lstStyle/>
          <a:p>
            <a:fld id="{133C7E99-6827-424B-B192-FAFBE3DC6AEC}" type="slidenum">
              <a:rPr lang="en-US" smtClean="0"/>
              <a:t>‹#›</a:t>
            </a:fld>
            <a:endParaRPr lang="en-US"/>
          </a:p>
        </p:txBody>
      </p:sp>
    </p:spTree>
    <p:extLst>
      <p:ext uri="{BB962C8B-B14F-4D97-AF65-F5344CB8AC3E}">
        <p14:creationId xmlns:p14="http://schemas.microsoft.com/office/powerpoint/2010/main" val="275260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753C1B-B895-4E38-BF9D-D24F9E19B9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FD3045-489D-410D-9C0E-F109AC7AB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C9955-2EFD-43F2-93F2-CEBA3D04E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0B4A1-057A-46A7-A17C-D663E1E132A6}" type="datetimeFigureOut">
              <a:rPr lang="en-US" smtClean="0"/>
              <a:t>2/24/2021</a:t>
            </a:fld>
            <a:endParaRPr lang="en-US"/>
          </a:p>
        </p:txBody>
      </p:sp>
      <p:sp>
        <p:nvSpPr>
          <p:cNvPr id="5" name="Footer Placeholder 4">
            <a:extLst>
              <a:ext uri="{FF2B5EF4-FFF2-40B4-BE49-F238E27FC236}">
                <a16:creationId xmlns:a16="http://schemas.microsoft.com/office/drawing/2014/main" id="{FF826F70-CFCC-4AB1-95C9-10E296C4CB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7E0556-12CD-4F7D-8324-2C1064BAD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C7E99-6827-424B-B192-FAFBE3DC6AEC}" type="slidenum">
              <a:rPr lang="en-US" smtClean="0"/>
              <a:t>‹#›</a:t>
            </a:fld>
            <a:endParaRPr lang="en-US"/>
          </a:p>
        </p:txBody>
      </p:sp>
    </p:spTree>
    <p:extLst>
      <p:ext uri="{BB962C8B-B14F-4D97-AF65-F5344CB8AC3E}">
        <p14:creationId xmlns:p14="http://schemas.microsoft.com/office/powerpoint/2010/main" val="184671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hyperlink" Target="http://www.cpalms.org/Public/PreviewStandard/Preview/2008" TargetMode="External"/><Relationship Id="rId3" Type="http://schemas.openxmlformats.org/officeDocument/2006/relationships/hyperlink" Target="http://www.cpalms.org/Public/PreviewStandard/Preview/2009" TargetMode="External"/><Relationship Id="rId7" Type="http://schemas.openxmlformats.org/officeDocument/2006/relationships/hyperlink" Target="http://www.cpalms.org/Public/PreviewStandard/Preview/2007" TargetMode="External"/><Relationship Id="rId2" Type="http://schemas.openxmlformats.org/officeDocument/2006/relationships/hyperlink" Target="http://www.cpalms.org/Public/PreviewStandard/Preview/1947" TargetMode="External"/><Relationship Id="rId1" Type="http://schemas.openxmlformats.org/officeDocument/2006/relationships/slideLayout" Target="../slideLayouts/slideLayout2.xml"/><Relationship Id="rId6" Type="http://schemas.openxmlformats.org/officeDocument/2006/relationships/hyperlink" Target="http://www.cpalms.org/Public/PreviewStandard/Preview/2004" TargetMode="External"/><Relationship Id="rId5" Type="http://schemas.openxmlformats.org/officeDocument/2006/relationships/hyperlink" Target="http://www.cpalms.org/Public/PreviewStandard/Preview/1992" TargetMode="External"/><Relationship Id="rId10" Type="http://schemas.openxmlformats.org/officeDocument/2006/relationships/hyperlink" Target="http://www.cpalms.org/Public/PreviewStandard/Preview/1997" TargetMode="External"/><Relationship Id="rId4" Type="http://schemas.openxmlformats.org/officeDocument/2006/relationships/hyperlink" Target="http://www.cpalms.org/Public/PreviewStandard/Preview/2002" TargetMode="External"/><Relationship Id="rId9" Type="http://schemas.openxmlformats.org/officeDocument/2006/relationships/hyperlink" Target="http://www.cpalms.org/Public/PreviewStandard/Preview/1993"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hyperlink" Target="https://www.acs.org/content/acs/en/education/whatischemistry/landmarks/radiocarbon-dating.html" TargetMode="External"/><Relationship Id="rId2" Type="http://schemas.openxmlformats.org/officeDocument/2006/relationships/hyperlink" Target="https://pubs.usgs.gov/gip/geotime/radiometric.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1WS712DHfm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google.com/search?rlz=1C1GCEU_enUS914US915&amp;q=how+to+pronounce+hominid&amp;stick=H4sIAAAAAAAAAOMIfcRoyS3w8sc9YSmDSWtOXmPU4uINKMrPK81LzkwsyczPExLmYglJLcoV4pbi5GLPyM_NzMtMsWJRYkrN41nEKpGRX65Qkq9QANSSD9STqgBVAQB4B0uCWQAAAA&amp;pron_lang=en&amp;pron_country=us&amp;sa=X&amp;ved=2ahUKEwin48bl0Y7vAhUiQjABHVuVA9kQ3eEDMAB6BAgIEAc"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8000" b="5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2DE5-645C-4FE6-AD26-28A78EE9654B}"/>
              </a:ext>
            </a:extLst>
          </p:cNvPr>
          <p:cNvSpPr>
            <a:spLocks noGrp="1"/>
          </p:cNvSpPr>
          <p:nvPr>
            <p:ph type="ctrTitle"/>
          </p:nvPr>
        </p:nvSpPr>
        <p:spPr/>
        <p:txBody>
          <a:bodyPr/>
          <a:lstStyle/>
          <a:p>
            <a:r>
              <a:rPr lang="en-US" dirty="0"/>
              <a:t>Evolution </a:t>
            </a:r>
            <a:br>
              <a:rPr lang="en-US" dirty="0"/>
            </a:br>
            <a:endParaRPr lang="en-US" dirty="0"/>
          </a:p>
        </p:txBody>
      </p:sp>
      <p:sp>
        <p:nvSpPr>
          <p:cNvPr id="3" name="Subtitle 2">
            <a:extLst>
              <a:ext uri="{FF2B5EF4-FFF2-40B4-BE49-F238E27FC236}">
                <a16:creationId xmlns:a16="http://schemas.microsoft.com/office/drawing/2014/main" id="{EA06368C-1463-4AB9-877A-2C0C63B9D3A3}"/>
              </a:ext>
            </a:extLst>
          </p:cNvPr>
          <p:cNvSpPr>
            <a:spLocks noGrp="1"/>
          </p:cNvSpPr>
          <p:nvPr>
            <p:ph type="subTitle" idx="1"/>
          </p:nvPr>
        </p:nvSpPr>
        <p:spPr/>
        <p:txBody>
          <a:bodyPr/>
          <a:lstStyle/>
          <a:p>
            <a:r>
              <a:rPr lang="en-US" dirty="0"/>
              <a:t>The change in the frequency of alleles in a population (over time)</a:t>
            </a:r>
          </a:p>
        </p:txBody>
      </p:sp>
    </p:spTree>
    <p:extLst>
      <p:ext uri="{BB962C8B-B14F-4D97-AF65-F5344CB8AC3E}">
        <p14:creationId xmlns:p14="http://schemas.microsoft.com/office/powerpoint/2010/main" val="541528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4FA53-642C-4180-A1A2-E9C60D513738}"/>
              </a:ext>
            </a:extLst>
          </p:cNvPr>
          <p:cNvSpPr>
            <a:spLocks noGrp="1"/>
          </p:cNvSpPr>
          <p:nvPr>
            <p:ph type="title"/>
          </p:nvPr>
        </p:nvSpPr>
        <p:spPr/>
        <p:txBody>
          <a:bodyPr/>
          <a:lstStyle/>
          <a:p>
            <a:r>
              <a:rPr lang="en-US" dirty="0"/>
              <a:t>Partner practice</a:t>
            </a:r>
          </a:p>
        </p:txBody>
      </p:sp>
      <p:sp>
        <p:nvSpPr>
          <p:cNvPr id="3" name="Content Placeholder 2">
            <a:extLst>
              <a:ext uri="{FF2B5EF4-FFF2-40B4-BE49-F238E27FC236}">
                <a16:creationId xmlns:a16="http://schemas.microsoft.com/office/drawing/2014/main" id="{E832D56E-7EF3-446D-8289-90CC08131D05}"/>
              </a:ext>
            </a:extLst>
          </p:cNvPr>
          <p:cNvSpPr>
            <a:spLocks noGrp="1"/>
          </p:cNvSpPr>
          <p:nvPr>
            <p:ph idx="1"/>
          </p:nvPr>
        </p:nvSpPr>
        <p:spPr/>
        <p:txBody>
          <a:bodyPr/>
          <a:lstStyle/>
          <a:p>
            <a:r>
              <a:rPr lang="en-US" dirty="0"/>
              <a:t>Explain in your own words:</a:t>
            </a:r>
          </a:p>
          <a:p>
            <a:pPr lvl="1"/>
            <a:r>
              <a:rPr lang="en-US" dirty="0"/>
              <a:t>The experiments in support of Biogenesis</a:t>
            </a:r>
          </a:p>
          <a:p>
            <a:pPr lvl="1"/>
            <a:r>
              <a:rPr lang="en-US" dirty="0"/>
              <a:t>The efforts to create hypotheses and theories in support of Abiogenesis.  </a:t>
            </a:r>
          </a:p>
          <a:p>
            <a:pPr lvl="1"/>
            <a:endParaRPr lang="en-US" dirty="0"/>
          </a:p>
          <a:p>
            <a:r>
              <a:rPr lang="en-US" dirty="0"/>
              <a:t>Great a mnemonic device, or link to another piece of learned information to improve memory recall. </a:t>
            </a:r>
          </a:p>
        </p:txBody>
      </p:sp>
    </p:spTree>
    <p:extLst>
      <p:ext uri="{BB962C8B-B14F-4D97-AF65-F5344CB8AC3E}">
        <p14:creationId xmlns:p14="http://schemas.microsoft.com/office/powerpoint/2010/main" val="4141945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E5B1-DFBF-48C1-9D69-42673B440482}"/>
              </a:ext>
            </a:extLst>
          </p:cNvPr>
          <p:cNvSpPr>
            <a:spLocks noGrp="1"/>
          </p:cNvSpPr>
          <p:nvPr>
            <p:ph type="title"/>
          </p:nvPr>
        </p:nvSpPr>
        <p:spPr/>
        <p:txBody>
          <a:bodyPr/>
          <a:lstStyle/>
          <a:p>
            <a:r>
              <a:rPr lang="en-US" b="1" u="sng" dirty="0"/>
              <a:t>Who was Charles Darwin?</a:t>
            </a:r>
          </a:p>
        </p:txBody>
      </p:sp>
      <p:sp>
        <p:nvSpPr>
          <p:cNvPr id="3" name="Content Placeholder 2">
            <a:extLst>
              <a:ext uri="{FF2B5EF4-FFF2-40B4-BE49-F238E27FC236}">
                <a16:creationId xmlns:a16="http://schemas.microsoft.com/office/drawing/2014/main" id="{7A70E5E8-B652-4D14-AA0E-4FF7946D4941}"/>
              </a:ext>
            </a:extLst>
          </p:cNvPr>
          <p:cNvSpPr>
            <a:spLocks noGrp="1"/>
          </p:cNvSpPr>
          <p:nvPr>
            <p:ph idx="1"/>
          </p:nvPr>
        </p:nvSpPr>
        <p:spPr>
          <a:xfrm>
            <a:off x="838200" y="1349406"/>
            <a:ext cx="10515600" cy="5388745"/>
          </a:xfrm>
        </p:spPr>
        <p:txBody>
          <a:bodyPr>
            <a:normAutofit/>
          </a:bodyPr>
          <a:lstStyle/>
          <a:p>
            <a:r>
              <a:rPr lang="en-US" sz="3200" dirty="0"/>
              <a:t>Not a strong student in school.  His father wanted Charles to become a physician like himself.  Charles dropped out of medical college due to the gruesomeness of surgery. </a:t>
            </a:r>
          </a:p>
          <a:p>
            <a:r>
              <a:rPr lang="en-US" sz="3200" dirty="0"/>
              <a:t>His father enrolled Charles in seminary school to become a priest.  Charles became interested in geology and biology. </a:t>
            </a:r>
          </a:p>
          <a:p>
            <a:r>
              <a:rPr lang="en-US" sz="3200" dirty="0"/>
              <a:t>Charles Darwin took his first job as a “Gentleman’s Companion” on the HMS Beagle in 1831.  </a:t>
            </a:r>
          </a:p>
          <a:p>
            <a:pPr lvl="1"/>
            <a:r>
              <a:rPr lang="en-US" sz="3200" dirty="0"/>
              <a:t>This was a 5 year expedition to map and catalog findings</a:t>
            </a:r>
          </a:p>
          <a:p>
            <a:pPr lvl="1"/>
            <a:r>
              <a:rPr lang="en-US" sz="3200" dirty="0"/>
              <a:t>Travels included the southern coast of South America and the Galapagos Islands 600 miles off the coast of Ecuador (West Coast of South America). </a:t>
            </a:r>
          </a:p>
          <a:p>
            <a:pPr lvl="1"/>
            <a:endParaRPr lang="en-US" dirty="0"/>
          </a:p>
        </p:txBody>
      </p:sp>
    </p:spTree>
    <p:extLst>
      <p:ext uri="{BB962C8B-B14F-4D97-AF65-F5344CB8AC3E}">
        <p14:creationId xmlns:p14="http://schemas.microsoft.com/office/powerpoint/2010/main" val="203347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4413F-1673-4B7C-AAE5-9AF177EAF74F}"/>
              </a:ext>
            </a:extLst>
          </p:cNvPr>
          <p:cNvSpPr>
            <a:spLocks noGrp="1"/>
          </p:cNvSpPr>
          <p:nvPr>
            <p:ph type="title"/>
          </p:nvPr>
        </p:nvSpPr>
        <p:spPr/>
        <p:txBody>
          <a:bodyPr/>
          <a:lstStyle/>
          <a:p>
            <a:r>
              <a:rPr lang="en-US" dirty="0"/>
              <a:t>What were Darwin’s observations?  </a:t>
            </a:r>
          </a:p>
        </p:txBody>
      </p:sp>
      <p:sp>
        <p:nvSpPr>
          <p:cNvPr id="3" name="Content Placeholder 2">
            <a:extLst>
              <a:ext uri="{FF2B5EF4-FFF2-40B4-BE49-F238E27FC236}">
                <a16:creationId xmlns:a16="http://schemas.microsoft.com/office/drawing/2014/main" id="{45F9DB70-312F-4215-9570-5FC7CAE0C41A}"/>
              </a:ext>
            </a:extLst>
          </p:cNvPr>
          <p:cNvSpPr>
            <a:spLocks noGrp="1"/>
          </p:cNvSpPr>
          <p:nvPr>
            <p:ph idx="1"/>
          </p:nvPr>
        </p:nvSpPr>
        <p:spPr/>
        <p:txBody>
          <a:bodyPr/>
          <a:lstStyle/>
          <a:p>
            <a:r>
              <a:rPr lang="en-US" sz="3200" dirty="0"/>
              <a:t>Darwin saw the fossil of a Glyptodont (extinct).  It looked like a 10 ft long armadillo on southern coast of South America.  </a:t>
            </a:r>
          </a:p>
          <a:p>
            <a:r>
              <a:rPr lang="en-US" sz="3200" dirty="0"/>
              <a:t>Galapagos finches</a:t>
            </a:r>
          </a:p>
          <a:p>
            <a:pPr lvl="1"/>
            <a:r>
              <a:rPr lang="en-US" sz="2800" dirty="0"/>
              <a:t>Ground finch – had large beaks to eat tough seeds</a:t>
            </a:r>
          </a:p>
          <a:p>
            <a:pPr lvl="1"/>
            <a:r>
              <a:rPr lang="en-US" sz="2800" dirty="0"/>
              <a:t>Warbler Finch – had long skinny beaks to retrieve food</a:t>
            </a:r>
          </a:p>
          <a:p>
            <a:r>
              <a:rPr lang="en-US" sz="3200" dirty="0"/>
              <a:t>Giant Tortoises </a:t>
            </a:r>
          </a:p>
          <a:p>
            <a:pPr lvl="1"/>
            <a:r>
              <a:rPr lang="en-US" sz="2800" dirty="0"/>
              <a:t>Tortoises that ate from the ground had rounded shells</a:t>
            </a:r>
          </a:p>
          <a:p>
            <a:pPr lvl="1"/>
            <a:r>
              <a:rPr lang="en-US" sz="2800" dirty="0"/>
              <a:t>Tortoises that ate from shrubs and trees had saddle shaped shells that allowed their necks to reach higher.</a:t>
            </a:r>
          </a:p>
          <a:p>
            <a:endParaRPr lang="en-US" dirty="0"/>
          </a:p>
        </p:txBody>
      </p:sp>
    </p:spTree>
    <p:extLst>
      <p:ext uri="{BB962C8B-B14F-4D97-AF65-F5344CB8AC3E}">
        <p14:creationId xmlns:p14="http://schemas.microsoft.com/office/powerpoint/2010/main" val="379003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B7A9-4958-42E5-96B2-6AAC282759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7EDC88-B77F-4EBE-8436-1942BDDF6068}"/>
              </a:ext>
            </a:extLst>
          </p:cNvPr>
          <p:cNvSpPr>
            <a:spLocks noGrp="1"/>
          </p:cNvSpPr>
          <p:nvPr>
            <p:ph idx="1"/>
          </p:nvPr>
        </p:nvSpPr>
        <p:spPr/>
        <p:txBody>
          <a:bodyPr/>
          <a:lstStyle/>
          <a:p>
            <a:endParaRPr lang="en-US" dirty="0"/>
          </a:p>
        </p:txBody>
      </p:sp>
      <p:pic>
        <p:nvPicPr>
          <p:cNvPr id="4098" name="Picture 2" descr="Image result for glyptodont">
            <a:extLst>
              <a:ext uri="{FF2B5EF4-FFF2-40B4-BE49-F238E27FC236}">
                <a16:creationId xmlns:a16="http://schemas.microsoft.com/office/drawing/2014/main" id="{56E15F30-4AC8-4A77-8F44-D3D80007C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04" y="365125"/>
            <a:ext cx="4705165" cy="31392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giant galapagos tortoise">
            <a:extLst>
              <a:ext uri="{FF2B5EF4-FFF2-40B4-BE49-F238E27FC236}">
                <a16:creationId xmlns:a16="http://schemas.microsoft.com/office/drawing/2014/main" id="{D1352E0B-9439-4E8C-B13C-34466C2D1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04" y="3406436"/>
            <a:ext cx="4924332" cy="32828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giant galapagos tortoise">
            <a:extLst>
              <a:ext uri="{FF2B5EF4-FFF2-40B4-BE49-F238E27FC236}">
                <a16:creationId xmlns:a16="http://schemas.microsoft.com/office/drawing/2014/main" id="{22065E04-714A-4F43-A22E-26269F989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236" y="3406436"/>
            <a:ext cx="4533531" cy="338834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galapagos finches">
            <a:extLst>
              <a:ext uri="{FF2B5EF4-FFF2-40B4-BE49-F238E27FC236}">
                <a16:creationId xmlns:a16="http://schemas.microsoft.com/office/drawing/2014/main" id="{ABAC993D-FC9B-4B4E-BA34-B225701EC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7284" y="-50598"/>
            <a:ext cx="4406284" cy="348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684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C893-D6D2-4C94-AD76-383D6E12BA80}"/>
              </a:ext>
            </a:extLst>
          </p:cNvPr>
          <p:cNvSpPr>
            <a:spLocks noGrp="1"/>
          </p:cNvSpPr>
          <p:nvPr>
            <p:ph type="title"/>
          </p:nvPr>
        </p:nvSpPr>
        <p:spPr/>
        <p:txBody>
          <a:bodyPr/>
          <a:lstStyle/>
          <a:p>
            <a:r>
              <a:rPr lang="en-US" dirty="0"/>
              <a:t>Darwin’s Theory – Natural Selection</a:t>
            </a:r>
          </a:p>
        </p:txBody>
      </p:sp>
      <p:sp>
        <p:nvSpPr>
          <p:cNvPr id="3" name="Content Placeholder 2">
            <a:extLst>
              <a:ext uri="{FF2B5EF4-FFF2-40B4-BE49-F238E27FC236}">
                <a16:creationId xmlns:a16="http://schemas.microsoft.com/office/drawing/2014/main" id="{6A2A7B93-CE10-44A7-8CDD-627FADD1D201}"/>
              </a:ext>
            </a:extLst>
          </p:cNvPr>
          <p:cNvSpPr>
            <a:spLocks noGrp="1"/>
          </p:cNvSpPr>
          <p:nvPr>
            <p:ph idx="1"/>
          </p:nvPr>
        </p:nvSpPr>
        <p:spPr/>
        <p:txBody>
          <a:bodyPr>
            <a:normAutofit/>
          </a:bodyPr>
          <a:lstStyle/>
          <a:p>
            <a:r>
              <a:rPr lang="en-US" sz="3200" dirty="0"/>
              <a:t>Often called “Survival of the fittest”</a:t>
            </a:r>
          </a:p>
          <a:p>
            <a:r>
              <a:rPr lang="en-US" sz="3200" dirty="0"/>
              <a:t> A change in allele frequencies that occurs when individuals with one version of a heritable trait have greater reproduction success than individuals with a different version of that trait (in a natural environment).    </a:t>
            </a:r>
          </a:p>
        </p:txBody>
      </p:sp>
      <p:pic>
        <p:nvPicPr>
          <p:cNvPr id="4" name="Picture 4" descr="Image result for giant galapagos tortoise">
            <a:extLst>
              <a:ext uri="{FF2B5EF4-FFF2-40B4-BE49-F238E27FC236}">
                <a16:creationId xmlns:a16="http://schemas.microsoft.com/office/drawing/2014/main" id="{6261E19D-F1B8-4A13-999E-38631C48A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784" y="4525022"/>
            <a:ext cx="3246452" cy="2164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giant galapagos tortoise">
            <a:extLst>
              <a:ext uri="{FF2B5EF4-FFF2-40B4-BE49-F238E27FC236}">
                <a16:creationId xmlns:a16="http://schemas.microsoft.com/office/drawing/2014/main" id="{0C885C5D-CB11-4B43-BEFA-FCBA9C72F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241" y="4525022"/>
            <a:ext cx="2897080" cy="216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555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8768-440B-4616-9ADE-625AA3CD81F1}"/>
              </a:ext>
            </a:extLst>
          </p:cNvPr>
          <p:cNvSpPr>
            <a:spLocks noGrp="1"/>
          </p:cNvSpPr>
          <p:nvPr>
            <p:ph type="title"/>
          </p:nvPr>
        </p:nvSpPr>
        <p:spPr/>
        <p:txBody>
          <a:bodyPr/>
          <a:lstStyle/>
          <a:p>
            <a:r>
              <a:rPr lang="en-US" dirty="0"/>
              <a:t>Evolution by Natural Selection requires 3 conditions:</a:t>
            </a:r>
          </a:p>
        </p:txBody>
      </p:sp>
      <p:sp>
        <p:nvSpPr>
          <p:cNvPr id="3" name="Content Placeholder 2">
            <a:extLst>
              <a:ext uri="{FF2B5EF4-FFF2-40B4-BE49-F238E27FC236}">
                <a16:creationId xmlns:a16="http://schemas.microsoft.com/office/drawing/2014/main" id="{C1F01181-DF47-48EB-9EA9-16BA16A073CA}"/>
              </a:ext>
            </a:extLst>
          </p:cNvPr>
          <p:cNvSpPr>
            <a:spLocks noGrp="1"/>
          </p:cNvSpPr>
          <p:nvPr>
            <p:ph idx="1"/>
          </p:nvPr>
        </p:nvSpPr>
        <p:spPr/>
        <p:txBody>
          <a:bodyPr>
            <a:normAutofit fontScale="92500" lnSpcReduction="10000"/>
          </a:bodyPr>
          <a:lstStyle/>
          <a:p>
            <a:r>
              <a:rPr lang="en-US" sz="3200" dirty="0"/>
              <a:t>There must be a variation for a trait within the population </a:t>
            </a:r>
          </a:p>
          <a:p>
            <a:r>
              <a:rPr lang="en-US" sz="3200" dirty="0"/>
              <a:t>The variation for the trait must be heritable</a:t>
            </a:r>
          </a:p>
          <a:p>
            <a:r>
              <a:rPr lang="en-US" sz="3200" dirty="0"/>
              <a:t>Overproduction of offspring with the trait. </a:t>
            </a:r>
          </a:p>
          <a:p>
            <a:endParaRPr lang="en-US" sz="3200" dirty="0"/>
          </a:p>
          <a:p>
            <a:endParaRPr lang="en-US" sz="3200" dirty="0"/>
          </a:p>
          <a:p>
            <a:endParaRPr lang="en-US" sz="3200" dirty="0"/>
          </a:p>
          <a:p>
            <a:r>
              <a:rPr lang="en-US" sz="2100" dirty="0"/>
              <a:t>Darwin was not excited about releasing his theory of Natural Selection.  He faced disgrace from society.  He put his theory in a desk drawer for 14 years until Alfred Russel Wallace independently came up with the same theory.  Darwin had more evidence and published a book, so he is the one the credit is awarded to. </a:t>
            </a:r>
          </a:p>
        </p:txBody>
      </p:sp>
    </p:spTree>
    <p:extLst>
      <p:ext uri="{BB962C8B-B14F-4D97-AF65-F5344CB8AC3E}">
        <p14:creationId xmlns:p14="http://schemas.microsoft.com/office/powerpoint/2010/main" val="4199214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F722-472C-4FDB-8F8E-25B28B3D8E22}"/>
              </a:ext>
            </a:extLst>
          </p:cNvPr>
          <p:cNvSpPr>
            <a:spLocks noGrp="1"/>
          </p:cNvSpPr>
          <p:nvPr>
            <p:ph type="title"/>
          </p:nvPr>
        </p:nvSpPr>
        <p:spPr/>
        <p:txBody>
          <a:bodyPr/>
          <a:lstStyle/>
          <a:p>
            <a:r>
              <a:rPr lang="en-US" dirty="0"/>
              <a:t>There are 4 causes for evolution         Pg.309 </a:t>
            </a:r>
          </a:p>
        </p:txBody>
      </p:sp>
      <p:sp>
        <p:nvSpPr>
          <p:cNvPr id="3" name="Content Placeholder 2">
            <a:extLst>
              <a:ext uri="{FF2B5EF4-FFF2-40B4-BE49-F238E27FC236}">
                <a16:creationId xmlns:a16="http://schemas.microsoft.com/office/drawing/2014/main" id="{38D26962-9B36-4832-8171-7B3FB6ADFDE1}"/>
              </a:ext>
            </a:extLst>
          </p:cNvPr>
          <p:cNvSpPr>
            <a:spLocks noGrp="1"/>
          </p:cNvSpPr>
          <p:nvPr>
            <p:ph idx="1"/>
          </p:nvPr>
        </p:nvSpPr>
        <p:spPr/>
        <p:txBody>
          <a:bodyPr>
            <a:normAutofit/>
          </a:bodyPr>
          <a:lstStyle/>
          <a:p>
            <a:endParaRPr lang="en-US" sz="3200" dirty="0"/>
          </a:p>
        </p:txBody>
      </p:sp>
      <p:sp>
        <p:nvSpPr>
          <p:cNvPr id="4" name="TextBox 3">
            <a:extLst>
              <a:ext uri="{FF2B5EF4-FFF2-40B4-BE49-F238E27FC236}">
                <a16:creationId xmlns:a16="http://schemas.microsoft.com/office/drawing/2014/main" id="{E7A87B15-81B3-4D97-96F4-A9B997CAF68D}"/>
              </a:ext>
            </a:extLst>
          </p:cNvPr>
          <p:cNvSpPr txBox="1"/>
          <p:nvPr/>
        </p:nvSpPr>
        <p:spPr>
          <a:xfrm>
            <a:off x="667120" y="1282283"/>
            <a:ext cx="5521910" cy="2560320"/>
          </a:xfrm>
          <a:prstGeom prst="rect">
            <a:avLst/>
          </a:prstGeom>
          <a:solidFill>
            <a:schemeClr val="accent2"/>
          </a:solidFill>
        </p:spPr>
        <p:txBody>
          <a:bodyPr wrap="square" rtlCol="0" anchor="ctr" anchorCtr="0">
            <a:spAutoFit/>
          </a:bodyPr>
          <a:lstStyle/>
          <a:p>
            <a:r>
              <a:rPr lang="en-US" sz="4800" dirty="0"/>
              <a:t>Natural Selection </a:t>
            </a:r>
          </a:p>
        </p:txBody>
      </p:sp>
      <p:sp>
        <p:nvSpPr>
          <p:cNvPr id="5" name="TextBox 4">
            <a:extLst>
              <a:ext uri="{FF2B5EF4-FFF2-40B4-BE49-F238E27FC236}">
                <a16:creationId xmlns:a16="http://schemas.microsoft.com/office/drawing/2014/main" id="{B6149FC8-344B-4623-B2C0-82E3C283FF90}"/>
              </a:ext>
            </a:extLst>
          </p:cNvPr>
          <p:cNvSpPr txBox="1"/>
          <p:nvPr/>
        </p:nvSpPr>
        <p:spPr>
          <a:xfrm>
            <a:off x="667120" y="3831728"/>
            <a:ext cx="5521910" cy="2743200"/>
          </a:xfrm>
          <a:prstGeom prst="rect">
            <a:avLst/>
          </a:prstGeom>
          <a:solidFill>
            <a:schemeClr val="accent4"/>
          </a:solidFill>
        </p:spPr>
        <p:txBody>
          <a:bodyPr wrap="square" rtlCol="0" anchor="ctr" anchorCtr="0">
            <a:spAutoFit/>
          </a:bodyPr>
          <a:lstStyle/>
          <a:p>
            <a:r>
              <a:rPr lang="en-US" sz="4800" dirty="0"/>
              <a:t>Migration </a:t>
            </a:r>
          </a:p>
          <a:p>
            <a:r>
              <a:rPr lang="en-US" sz="4800" dirty="0"/>
              <a:t>(Gene flow)</a:t>
            </a:r>
          </a:p>
        </p:txBody>
      </p:sp>
      <p:sp>
        <p:nvSpPr>
          <p:cNvPr id="6" name="TextBox 5">
            <a:extLst>
              <a:ext uri="{FF2B5EF4-FFF2-40B4-BE49-F238E27FC236}">
                <a16:creationId xmlns:a16="http://schemas.microsoft.com/office/drawing/2014/main" id="{91DD1C0D-DD65-49F2-B1D4-4E3975B71BD1}"/>
              </a:ext>
            </a:extLst>
          </p:cNvPr>
          <p:cNvSpPr txBox="1"/>
          <p:nvPr/>
        </p:nvSpPr>
        <p:spPr>
          <a:xfrm>
            <a:off x="6189030" y="3842603"/>
            <a:ext cx="5521910" cy="2743200"/>
          </a:xfrm>
          <a:prstGeom prst="rect">
            <a:avLst/>
          </a:prstGeom>
          <a:solidFill>
            <a:schemeClr val="accent6"/>
          </a:solidFill>
        </p:spPr>
        <p:txBody>
          <a:bodyPr wrap="square" rtlCol="0" anchor="ctr" anchorCtr="0">
            <a:spAutoFit/>
          </a:bodyPr>
          <a:lstStyle/>
          <a:p>
            <a:r>
              <a:rPr lang="en-US" sz="4800" dirty="0"/>
              <a:t>Genetic Drift</a:t>
            </a:r>
          </a:p>
        </p:txBody>
      </p:sp>
      <p:sp>
        <p:nvSpPr>
          <p:cNvPr id="7" name="TextBox 6">
            <a:extLst>
              <a:ext uri="{FF2B5EF4-FFF2-40B4-BE49-F238E27FC236}">
                <a16:creationId xmlns:a16="http://schemas.microsoft.com/office/drawing/2014/main" id="{BC1710D1-452D-4E8A-A44D-46F9341455A4}"/>
              </a:ext>
            </a:extLst>
          </p:cNvPr>
          <p:cNvSpPr txBox="1"/>
          <p:nvPr/>
        </p:nvSpPr>
        <p:spPr>
          <a:xfrm>
            <a:off x="6189030" y="1282283"/>
            <a:ext cx="5521910" cy="2560320"/>
          </a:xfrm>
          <a:prstGeom prst="rect">
            <a:avLst/>
          </a:prstGeom>
          <a:solidFill>
            <a:schemeClr val="accent1"/>
          </a:solidFill>
        </p:spPr>
        <p:txBody>
          <a:bodyPr wrap="square" rtlCol="0" anchor="ctr" anchorCtr="0">
            <a:spAutoFit/>
          </a:bodyPr>
          <a:lstStyle/>
          <a:p>
            <a:r>
              <a:rPr lang="en-US" sz="4800" dirty="0"/>
              <a:t>Mutation  </a:t>
            </a:r>
          </a:p>
        </p:txBody>
      </p:sp>
    </p:spTree>
    <p:extLst>
      <p:ext uri="{BB962C8B-B14F-4D97-AF65-F5344CB8AC3E}">
        <p14:creationId xmlns:p14="http://schemas.microsoft.com/office/powerpoint/2010/main" val="3669198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8CB0-D1DF-4EAB-87EF-496DAFF38F1F}"/>
              </a:ext>
            </a:extLst>
          </p:cNvPr>
          <p:cNvSpPr>
            <a:spLocks noGrp="1"/>
          </p:cNvSpPr>
          <p:nvPr>
            <p:ph type="title"/>
          </p:nvPr>
        </p:nvSpPr>
        <p:spPr>
          <a:xfrm>
            <a:off x="838200" y="56178"/>
            <a:ext cx="10515600" cy="1325563"/>
          </a:xfrm>
        </p:spPr>
        <p:txBody>
          <a:bodyPr/>
          <a:lstStyle/>
          <a:p>
            <a:r>
              <a:rPr lang="en-US" b="1" dirty="0"/>
              <a:t>Natural Selection</a:t>
            </a:r>
          </a:p>
        </p:txBody>
      </p:sp>
      <p:sp>
        <p:nvSpPr>
          <p:cNvPr id="3" name="Content Placeholder 2">
            <a:extLst>
              <a:ext uri="{FF2B5EF4-FFF2-40B4-BE49-F238E27FC236}">
                <a16:creationId xmlns:a16="http://schemas.microsoft.com/office/drawing/2014/main" id="{B225DCA9-B60F-4BDA-8D6F-DD64FEE590C0}"/>
              </a:ext>
            </a:extLst>
          </p:cNvPr>
          <p:cNvSpPr>
            <a:spLocks noGrp="1"/>
          </p:cNvSpPr>
          <p:nvPr>
            <p:ph idx="1"/>
          </p:nvPr>
        </p:nvSpPr>
        <p:spPr>
          <a:xfrm>
            <a:off x="731668" y="1381741"/>
            <a:ext cx="10515600" cy="4351338"/>
          </a:xfrm>
        </p:spPr>
        <p:txBody>
          <a:bodyPr>
            <a:normAutofit/>
          </a:bodyPr>
          <a:lstStyle/>
          <a:p>
            <a:r>
              <a:rPr lang="en-US" sz="3200" b="1" dirty="0"/>
              <a:t>Variation of a heritable trait provides an organism with and improved “fitness” within their natural environment.</a:t>
            </a:r>
          </a:p>
          <a:p>
            <a:pPr lvl="1"/>
            <a:r>
              <a:rPr lang="en-US" sz="3200" b="1" dirty="0"/>
              <a:t>Ex. Camouflage against predators or easier to obtain food. </a:t>
            </a:r>
          </a:p>
        </p:txBody>
      </p:sp>
      <p:pic>
        <p:nvPicPr>
          <p:cNvPr id="8194" name="Picture 2" descr="Image result for peppered moth">
            <a:extLst>
              <a:ext uri="{FF2B5EF4-FFF2-40B4-BE49-F238E27FC236}">
                <a16:creationId xmlns:a16="http://schemas.microsoft.com/office/drawing/2014/main" id="{E7832804-D9B0-4701-BCC4-8BEB425B1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8" y="3454370"/>
            <a:ext cx="3078038" cy="20730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peppered moth">
            <a:extLst>
              <a:ext uri="{FF2B5EF4-FFF2-40B4-BE49-F238E27FC236}">
                <a16:creationId xmlns:a16="http://schemas.microsoft.com/office/drawing/2014/main" id="{8D139A85-F708-4C4C-8EF4-A072065FE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60" y="4726508"/>
            <a:ext cx="3121387" cy="2073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giant galapagos tortoise">
            <a:extLst>
              <a:ext uri="{FF2B5EF4-FFF2-40B4-BE49-F238E27FC236}">
                <a16:creationId xmlns:a16="http://schemas.microsoft.com/office/drawing/2014/main" id="{0E299C92-6DC1-452E-BADE-FA97F150F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239" y="3424234"/>
            <a:ext cx="3078038" cy="2052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giant galapagos tortoise">
            <a:extLst>
              <a:ext uri="{FF2B5EF4-FFF2-40B4-BE49-F238E27FC236}">
                <a16:creationId xmlns:a16="http://schemas.microsoft.com/office/drawing/2014/main" id="{DB4BB626-440F-467A-8249-1EA79976E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8473" y="4634315"/>
            <a:ext cx="2897080" cy="216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390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C1ED-DBA3-441B-BAD1-3D22AA79CAA2}"/>
              </a:ext>
            </a:extLst>
          </p:cNvPr>
          <p:cNvSpPr>
            <a:spLocks noGrp="1"/>
          </p:cNvSpPr>
          <p:nvPr>
            <p:ph type="title"/>
          </p:nvPr>
        </p:nvSpPr>
        <p:spPr/>
        <p:txBody>
          <a:bodyPr/>
          <a:lstStyle/>
          <a:p>
            <a:r>
              <a:rPr lang="en-US" b="1" dirty="0"/>
              <a:t>Mutation </a:t>
            </a:r>
          </a:p>
        </p:txBody>
      </p:sp>
      <p:sp>
        <p:nvSpPr>
          <p:cNvPr id="3" name="Content Placeholder 2">
            <a:extLst>
              <a:ext uri="{FF2B5EF4-FFF2-40B4-BE49-F238E27FC236}">
                <a16:creationId xmlns:a16="http://schemas.microsoft.com/office/drawing/2014/main" id="{A81D21C5-D080-4F29-9296-A00982DE7D1F}"/>
              </a:ext>
            </a:extLst>
          </p:cNvPr>
          <p:cNvSpPr>
            <a:spLocks noGrp="1"/>
          </p:cNvSpPr>
          <p:nvPr>
            <p:ph idx="1"/>
          </p:nvPr>
        </p:nvSpPr>
        <p:spPr>
          <a:xfrm>
            <a:off x="838200" y="1825625"/>
            <a:ext cx="6353175" cy="4351338"/>
          </a:xfrm>
        </p:spPr>
        <p:txBody>
          <a:bodyPr>
            <a:normAutofit/>
          </a:bodyPr>
          <a:lstStyle/>
          <a:p>
            <a:r>
              <a:rPr lang="en-US" sz="3200" dirty="0"/>
              <a:t>An alteration of the base pair sequence in the DNA of and individual’s gamete-producing cells that changes an allele’s frequency in a population. </a:t>
            </a:r>
          </a:p>
          <a:p>
            <a:pPr lvl="1"/>
            <a:r>
              <a:rPr lang="en-US" sz="3200" dirty="0"/>
              <a:t>Most mutations decrease an organisms reproductive success or “fitness”</a:t>
            </a:r>
          </a:p>
          <a:p>
            <a:pPr lvl="1"/>
            <a:endParaRPr lang="en-US" sz="2800" dirty="0"/>
          </a:p>
        </p:txBody>
      </p:sp>
      <p:pic>
        <p:nvPicPr>
          <p:cNvPr id="7174" name="Picture 6" descr="Image result for fly eye mutation">
            <a:extLst>
              <a:ext uri="{FF2B5EF4-FFF2-40B4-BE49-F238E27FC236}">
                <a16:creationId xmlns:a16="http://schemas.microsoft.com/office/drawing/2014/main" id="{D6B9C13E-F834-4BD7-906C-C6582F805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307944"/>
            <a:ext cx="4286250" cy="624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718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7C4C-0A8C-4BF4-934E-AE4C97123372}"/>
              </a:ext>
            </a:extLst>
          </p:cNvPr>
          <p:cNvSpPr>
            <a:spLocks noGrp="1"/>
          </p:cNvSpPr>
          <p:nvPr>
            <p:ph type="title"/>
          </p:nvPr>
        </p:nvSpPr>
        <p:spPr/>
        <p:txBody>
          <a:bodyPr/>
          <a:lstStyle/>
          <a:p>
            <a:r>
              <a:rPr lang="en-US" b="1" dirty="0"/>
              <a:t>Migration (Gene flow)</a:t>
            </a:r>
          </a:p>
        </p:txBody>
      </p:sp>
      <p:sp>
        <p:nvSpPr>
          <p:cNvPr id="3" name="Content Placeholder 2">
            <a:extLst>
              <a:ext uri="{FF2B5EF4-FFF2-40B4-BE49-F238E27FC236}">
                <a16:creationId xmlns:a16="http://schemas.microsoft.com/office/drawing/2014/main" id="{1A4DCC5A-8935-4347-AE5E-91611B294FE2}"/>
              </a:ext>
            </a:extLst>
          </p:cNvPr>
          <p:cNvSpPr>
            <a:spLocks noGrp="1"/>
          </p:cNvSpPr>
          <p:nvPr>
            <p:ph idx="1"/>
          </p:nvPr>
        </p:nvSpPr>
        <p:spPr/>
        <p:txBody>
          <a:bodyPr>
            <a:normAutofit/>
          </a:bodyPr>
          <a:lstStyle/>
          <a:p>
            <a:r>
              <a:rPr lang="en-US" sz="3200" dirty="0"/>
              <a:t>A change in allele frequencies caused by individuals moving into or out of a population. </a:t>
            </a:r>
          </a:p>
        </p:txBody>
      </p:sp>
      <p:pic>
        <p:nvPicPr>
          <p:cNvPr id="5122" name="Picture 2" descr="Image result for migration">
            <a:extLst>
              <a:ext uri="{FF2B5EF4-FFF2-40B4-BE49-F238E27FC236}">
                <a16:creationId xmlns:a16="http://schemas.microsoft.com/office/drawing/2014/main" id="{099129DC-405D-4AB8-BACC-BBF62591A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167991"/>
            <a:ext cx="2828925" cy="15901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terrestrial migration maps">
            <a:extLst>
              <a:ext uri="{FF2B5EF4-FFF2-40B4-BE49-F238E27FC236}">
                <a16:creationId xmlns:a16="http://schemas.microsoft.com/office/drawing/2014/main" id="{0330AA49-0368-4030-86B2-A480F3049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053" y="2881623"/>
            <a:ext cx="385316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monarch butterfly migration">
            <a:extLst>
              <a:ext uri="{FF2B5EF4-FFF2-40B4-BE49-F238E27FC236}">
                <a16:creationId xmlns:a16="http://schemas.microsoft.com/office/drawing/2014/main" id="{0461A45F-0D48-44B3-867C-37394F50B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163" y="3133724"/>
            <a:ext cx="5412651" cy="36055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onarch butterfly">
            <a:extLst>
              <a:ext uri="{FF2B5EF4-FFF2-40B4-BE49-F238E27FC236}">
                <a16:creationId xmlns:a16="http://schemas.microsoft.com/office/drawing/2014/main" id="{41B84F6C-DE65-483C-9334-8243B96EC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432" y="3133724"/>
            <a:ext cx="3281137"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2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2B7393-C891-4F8E-B8BA-ECF3CA46DF3B}"/>
              </a:ext>
            </a:extLst>
          </p:cNvPr>
          <p:cNvSpPr>
            <a:spLocks noGrp="1"/>
          </p:cNvSpPr>
          <p:nvPr>
            <p:ph idx="1"/>
          </p:nvPr>
        </p:nvSpPr>
        <p:spPr>
          <a:xfrm>
            <a:off x="838200" y="932155"/>
            <a:ext cx="10515600" cy="5244808"/>
          </a:xfrm>
        </p:spPr>
        <p:txBody>
          <a:bodyPr>
            <a:normAutofit fontScale="77500" lnSpcReduction="20000"/>
          </a:bodyPr>
          <a:lstStyle/>
          <a:p>
            <a:r>
              <a:rPr lang="en-US" dirty="0">
                <a:hlinkClick r:id="rId2"/>
              </a:rPr>
              <a:t>Review: </a:t>
            </a:r>
          </a:p>
          <a:p>
            <a:pPr lvl="1"/>
            <a:r>
              <a:rPr lang="en-US" dirty="0">
                <a:hlinkClick r:id="rId2"/>
              </a:rPr>
              <a:t>SC.912.L.14.5 </a:t>
            </a:r>
            <a:r>
              <a:rPr lang="en-US" dirty="0"/>
              <a:t>Explain the evidence supporting the scientific theory of the origin of eukaryotic cells (endosymbiosis).</a:t>
            </a:r>
          </a:p>
          <a:p>
            <a:pPr lvl="1"/>
            <a:r>
              <a:rPr lang="en-US" dirty="0">
                <a:hlinkClick r:id="rId3"/>
              </a:rPr>
              <a:t>SC.912.L.15.15 </a:t>
            </a:r>
            <a:r>
              <a:rPr lang="en-US" dirty="0"/>
              <a:t>Describe how mutation and genetic recombination increase genetic variation.</a:t>
            </a:r>
          </a:p>
          <a:p>
            <a:r>
              <a:rPr lang="en-US" dirty="0">
                <a:hlinkClick r:id="rId4"/>
              </a:rPr>
              <a:t>New: </a:t>
            </a:r>
          </a:p>
          <a:p>
            <a:pPr lvl="1"/>
            <a:r>
              <a:rPr lang="en-US" dirty="0">
                <a:hlinkClick r:id="rId4"/>
              </a:rPr>
              <a:t>SC.912.L.15.8 </a:t>
            </a:r>
            <a:r>
              <a:rPr lang="en-US" dirty="0"/>
              <a:t>Describe the scientific explanations of the origin of life on Earth. </a:t>
            </a:r>
          </a:p>
          <a:p>
            <a:pPr lvl="1"/>
            <a:r>
              <a:rPr lang="en-US" dirty="0">
                <a:hlinkClick r:id="rId5"/>
              </a:rPr>
              <a:t>SC.912.L.15.1 </a:t>
            </a:r>
            <a:r>
              <a:rPr lang="en-US" dirty="0"/>
              <a:t>Explain how the scientific theory of evolution is supported by the fossil record, comparative anatomy, comparative embryology, biogeography, molecular biology, and observed evolutionary change. </a:t>
            </a:r>
          </a:p>
          <a:p>
            <a:pPr lvl="1"/>
            <a:r>
              <a:rPr lang="en-US" dirty="0">
                <a:hlinkClick r:id="rId6"/>
              </a:rPr>
              <a:t>SC.912.L.15.10 </a:t>
            </a:r>
            <a:r>
              <a:rPr lang="en-US" dirty="0"/>
              <a:t>Identify basic trends in hominid evolution from early ancestors six million years ago to modern humans, including brain size, jaw size, language, and manufacture of tools. </a:t>
            </a:r>
          </a:p>
          <a:p>
            <a:pPr lvl="1"/>
            <a:r>
              <a:rPr lang="en-US" dirty="0">
                <a:hlinkClick r:id="rId7"/>
              </a:rPr>
              <a:t>SC.912.L.15.13 </a:t>
            </a:r>
            <a:r>
              <a:rPr lang="en-US" dirty="0"/>
              <a:t>Describe the conditions required for natural selection, including: overproduction of offspring, inherited variation, and the struggle to survive, which result in differential reproductive success. </a:t>
            </a:r>
          </a:p>
          <a:p>
            <a:pPr lvl="1"/>
            <a:r>
              <a:rPr lang="en-US" dirty="0">
                <a:hlinkClick r:id="rId8"/>
              </a:rPr>
              <a:t>SC.912.L.15.14 </a:t>
            </a:r>
            <a:r>
              <a:rPr lang="en-US" dirty="0"/>
              <a:t>Discuss mechanisms of evolutionary change other than natural selection such as genetic drift and gene flow. </a:t>
            </a:r>
          </a:p>
          <a:p>
            <a:pPr lvl="1"/>
            <a:r>
              <a:rPr lang="en-US" dirty="0">
                <a:hlinkClick r:id="rId9"/>
              </a:rPr>
              <a:t>SC.912.L.15.2 </a:t>
            </a:r>
            <a:r>
              <a:rPr lang="en-US" dirty="0"/>
              <a:t>Discuss the use of molecular clocks to estimate how long ago various groups of organisms diverged evolutionarily from one another. </a:t>
            </a:r>
          </a:p>
          <a:p>
            <a:pPr lvl="1"/>
            <a:r>
              <a:rPr lang="en-US" dirty="0">
                <a:hlinkClick r:id="rId10"/>
              </a:rPr>
              <a:t>SC.912.L.15.3 </a:t>
            </a:r>
            <a:r>
              <a:rPr lang="en-US" dirty="0"/>
              <a:t>Describe how biological diversity is increased by the origin of new species and how it is decreased by the natural process of extinction. </a:t>
            </a:r>
          </a:p>
          <a:p>
            <a:endParaRPr lang="en-US" dirty="0"/>
          </a:p>
          <a:p>
            <a:endParaRPr lang="en-US" dirty="0"/>
          </a:p>
        </p:txBody>
      </p:sp>
    </p:spTree>
    <p:extLst>
      <p:ext uri="{BB962C8B-B14F-4D97-AF65-F5344CB8AC3E}">
        <p14:creationId xmlns:p14="http://schemas.microsoft.com/office/powerpoint/2010/main" val="9661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00BD-5A6C-4ADC-A2E1-7BBFED5F269F}"/>
              </a:ext>
            </a:extLst>
          </p:cNvPr>
          <p:cNvSpPr>
            <a:spLocks noGrp="1"/>
          </p:cNvSpPr>
          <p:nvPr>
            <p:ph type="title"/>
          </p:nvPr>
        </p:nvSpPr>
        <p:spPr>
          <a:xfrm>
            <a:off x="838200" y="365125"/>
            <a:ext cx="10515600" cy="930275"/>
          </a:xfrm>
        </p:spPr>
        <p:txBody>
          <a:bodyPr/>
          <a:lstStyle/>
          <a:p>
            <a:r>
              <a:rPr lang="en-US" b="1" u="sng" dirty="0"/>
              <a:t>Genetic Drift </a:t>
            </a:r>
          </a:p>
        </p:txBody>
      </p:sp>
      <p:sp>
        <p:nvSpPr>
          <p:cNvPr id="3" name="Content Placeholder 2">
            <a:extLst>
              <a:ext uri="{FF2B5EF4-FFF2-40B4-BE49-F238E27FC236}">
                <a16:creationId xmlns:a16="http://schemas.microsoft.com/office/drawing/2014/main" id="{C985C7DD-DD82-4D6B-B026-0B40F45427AE}"/>
              </a:ext>
            </a:extLst>
          </p:cNvPr>
          <p:cNvSpPr>
            <a:spLocks noGrp="1"/>
          </p:cNvSpPr>
          <p:nvPr>
            <p:ph idx="1"/>
          </p:nvPr>
        </p:nvSpPr>
        <p:spPr>
          <a:xfrm>
            <a:off x="66675" y="1116806"/>
            <a:ext cx="8248649" cy="4624388"/>
          </a:xfrm>
        </p:spPr>
        <p:txBody>
          <a:bodyPr>
            <a:noAutofit/>
          </a:bodyPr>
          <a:lstStyle/>
          <a:p>
            <a:r>
              <a:rPr lang="en-US" sz="3200" dirty="0"/>
              <a:t>A random change in allele frequencies unrelated to any allele’s influence on reproductive success.   (allele frequency changed by chance, like rolling of the dice)</a:t>
            </a:r>
          </a:p>
          <a:p>
            <a:r>
              <a:rPr lang="en-US" sz="3200" u="sng" dirty="0"/>
              <a:t>Founder effect </a:t>
            </a:r>
            <a:r>
              <a:rPr lang="en-US" sz="3200" dirty="0"/>
              <a:t>– A small number of individuals start a new population somewhere else.</a:t>
            </a:r>
          </a:p>
          <a:p>
            <a:pPr lvl="1"/>
            <a:r>
              <a:rPr lang="en-US" sz="3200" dirty="0"/>
              <a:t>Ex.  Amish Population and polydactylism</a:t>
            </a:r>
          </a:p>
          <a:p>
            <a:r>
              <a:rPr lang="en-US" sz="3200" u="sng" dirty="0"/>
              <a:t>Population bottleneck </a:t>
            </a:r>
            <a:r>
              <a:rPr lang="en-US" sz="3200" dirty="0"/>
              <a:t>– removal of a large percent of the population that results in a reduced variation in species </a:t>
            </a:r>
          </a:p>
          <a:p>
            <a:pPr lvl="1"/>
            <a:r>
              <a:rPr lang="en-US" sz="3200" dirty="0"/>
              <a:t>Ex.  Cheetahs and near extinction</a:t>
            </a:r>
          </a:p>
        </p:txBody>
      </p:sp>
      <p:pic>
        <p:nvPicPr>
          <p:cNvPr id="9218" name="Picture 2" descr="Image result for genetic drift">
            <a:extLst>
              <a:ext uri="{FF2B5EF4-FFF2-40B4-BE49-F238E27FC236}">
                <a16:creationId xmlns:a16="http://schemas.microsoft.com/office/drawing/2014/main" id="{93BB6146-FAEC-41B1-9330-B74714DF8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50" y="1"/>
            <a:ext cx="4057649" cy="405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42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FBCB-69ED-49AF-BCFB-87298CE320A6}"/>
              </a:ext>
            </a:extLst>
          </p:cNvPr>
          <p:cNvSpPr>
            <a:spLocks noGrp="1"/>
          </p:cNvSpPr>
          <p:nvPr>
            <p:ph type="title"/>
          </p:nvPr>
        </p:nvSpPr>
        <p:spPr/>
        <p:txBody>
          <a:bodyPr/>
          <a:lstStyle/>
          <a:p>
            <a:r>
              <a:rPr lang="en-US" dirty="0"/>
              <a:t>Hardy </a:t>
            </a:r>
            <a:r>
              <a:rPr lang="en-US" dirty="0" err="1"/>
              <a:t>Weinburg</a:t>
            </a:r>
            <a:r>
              <a:rPr lang="en-US" dirty="0"/>
              <a:t> equilibrium </a:t>
            </a:r>
          </a:p>
        </p:txBody>
      </p:sp>
      <p:sp>
        <p:nvSpPr>
          <p:cNvPr id="3" name="Content Placeholder 2">
            <a:extLst>
              <a:ext uri="{FF2B5EF4-FFF2-40B4-BE49-F238E27FC236}">
                <a16:creationId xmlns:a16="http://schemas.microsoft.com/office/drawing/2014/main" id="{42A341C7-57D8-4442-9997-84B227F0F482}"/>
              </a:ext>
            </a:extLst>
          </p:cNvPr>
          <p:cNvSpPr>
            <a:spLocks noGrp="1"/>
          </p:cNvSpPr>
          <p:nvPr>
            <p:ph idx="1"/>
          </p:nvPr>
        </p:nvSpPr>
        <p:spPr>
          <a:xfrm>
            <a:off x="301841" y="1700629"/>
            <a:ext cx="5424255" cy="5055278"/>
          </a:xfrm>
        </p:spPr>
        <p:txBody>
          <a:bodyPr>
            <a:normAutofit/>
          </a:bodyPr>
          <a:lstStyle/>
          <a:p>
            <a:r>
              <a:rPr lang="en-US" dirty="0"/>
              <a:t>Assumes random mating, and no evolution (natural selection, mutations, migration) occurring.</a:t>
            </a:r>
          </a:p>
          <a:p>
            <a:r>
              <a:rPr lang="en-US" dirty="0"/>
              <a:t>Allele frequencies must be known for the population. </a:t>
            </a:r>
          </a:p>
          <a:p>
            <a:r>
              <a:rPr lang="en-US" dirty="0"/>
              <a:t>The population must be large.</a:t>
            </a:r>
          </a:p>
          <a:p>
            <a:r>
              <a:rPr lang="en-US" dirty="0"/>
              <a:t>Population allele frequencies can be predicted, which</a:t>
            </a:r>
            <a:r>
              <a:rPr lang="en-US" b="1" u="sng" dirty="0"/>
              <a:t> makes a good base line for comparing to see if evolution is occurring</a:t>
            </a:r>
            <a:r>
              <a:rPr lang="en-US" dirty="0"/>
              <a:t>. </a:t>
            </a:r>
          </a:p>
          <a:p>
            <a:endParaRPr lang="en-US" dirty="0"/>
          </a:p>
          <a:p>
            <a:endParaRPr lang="en-US" dirty="0"/>
          </a:p>
        </p:txBody>
      </p:sp>
      <p:pic>
        <p:nvPicPr>
          <p:cNvPr id="1026" name="Picture 2" descr="Image result for hardy weinberg equilibrium">
            <a:extLst>
              <a:ext uri="{FF2B5EF4-FFF2-40B4-BE49-F238E27FC236}">
                <a16:creationId xmlns:a16="http://schemas.microsoft.com/office/drawing/2014/main" id="{CA8E9F6B-1CA7-4A2E-9F01-C86F7458B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8443" y="1510313"/>
            <a:ext cx="6483658" cy="364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4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696E-8F39-4576-839B-905636A18F66}"/>
              </a:ext>
            </a:extLst>
          </p:cNvPr>
          <p:cNvSpPr>
            <a:spLocks noGrp="1"/>
          </p:cNvSpPr>
          <p:nvPr>
            <p:ph type="title"/>
          </p:nvPr>
        </p:nvSpPr>
        <p:spPr/>
        <p:txBody>
          <a:bodyPr/>
          <a:lstStyle/>
          <a:p>
            <a:r>
              <a:rPr lang="en-US" dirty="0"/>
              <a:t>Adaptation </a:t>
            </a:r>
          </a:p>
        </p:txBody>
      </p:sp>
      <p:sp>
        <p:nvSpPr>
          <p:cNvPr id="3" name="Content Placeholder 2">
            <a:extLst>
              <a:ext uri="{FF2B5EF4-FFF2-40B4-BE49-F238E27FC236}">
                <a16:creationId xmlns:a16="http://schemas.microsoft.com/office/drawing/2014/main" id="{40997263-5046-4CFB-B85E-AD4A54161C5B}"/>
              </a:ext>
            </a:extLst>
          </p:cNvPr>
          <p:cNvSpPr>
            <a:spLocks noGrp="1"/>
          </p:cNvSpPr>
          <p:nvPr>
            <p:ph idx="1"/>
          </p:nvPr>
        </p:nvSpPr>
        <p:spPr>
          <a:xfrm>
            <a:off x="838200" y="1479396"/>
            <a:ext cx="10515600" cy="1603375"/>
          </a:xfrm>
        </p:spPr>
        <p:txBody>
          <a:bodyPr/>
          <a:lstStyle/>
          <a:p>
            <a:r>
              <a:rPr lang="en-US" dirty="0"/>
              <a:t>The process that organisms become better matched to their environment through natural selection.  </a:t>
            </a:r>
          </a:p>
        </p:txBody>
      </p:sp>
      <p:pic>
        <p:nvPicPr>
          <p:cNvPr id="4" name="Evolution Story in a Minute_ Natural Selection and Adaptation _ HHMI BioInteractive Video">
            <a:hlinkClick r:id="" action="ppaction://media"/>
            <a:extLst>
              <a:ext uri="{FF2B5EF4-FFF2-40B4-BE49-F238E27FC236}">
                <a16:creationId xmlns:a16="http://schemas.microsoft.com/office/drawing/2014/main" id="{5B64DBB1-BDE0-4F1F-979E-71692DC333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9627" y="2738760"/>
            <a:ext cx="6309064" cy="3548849"/>
          </a:xfrm>
          <a:prstGeom prst="rect">
            <a:avLst/>
          </a:prstGeom>
        </p:spPr>
      </p:pic>
    </p:spTree>
    <p:extLst>
      <p:ext uri="{BB962C8B-B14F-4D97-AF65-F5344CB8AC3E}">
        <p14:creationId xmlns:p14="http://schemas.microsoft.com/office/powerpoint/2010/main" val="68990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04B8-44C5-4438-8D24-F19C9C8B5B29}"/>
              </a:ext>
            </a:extLst>
          </p:cNvPr>
          <p:cNvSpPr>
            <a:spLocks noGrp="1"/>
          </p:cNvSpPr>
          <p:nvPr>
            <p:ph type="title"/>
          </p:nvPr>
        </p:nvSpPr>
        <p:spPr/>
        <p:txBody>
          <a:bodyPr>
            <a:normAutofit/>
          </a:bodyPr>
          <a:lstStyle/>
          <a:p>
            <a:r>
              <a:rPr lang="en-US" dirty="0"/>
              <a:t>Natural Selection does not equal organism perfection because:</a:t>
            </a:r>
          </a:p>
        </p:txBody>
      </p:sp>
      <p:sp>
        <p:nvSpPr>
          <p:cNvPr id="3" name="Content Placeholder 2">
            <a:extLst>
              <a:ext uri="{FF2B5EF4-FFF2-40B4-BE49-F238E27FC236}">
                <a16:creationId xmlns:a16="http://schemas.microsoft.com/office/drawing/2014/main" id="{B2C0BA72-3558-4000-8415-269D6E54F344}"/>
              </a:ext>
            </a:extLst>
          </p:cNvPr>
          <p:cNvSpPr>
            <a:spLocks noGrp="1"/>
          </p:cNvSpPr>
          <p:nvPr>
            <p:ph idx="1"/>
          </p:nvPr>
        </p:nvSpPr>
        <p:spPr>
          <a:xfrm>
            <a:off x="838200" y="2574523"/>
            <a:ext cx="10515600" cy="3602439"/>
          </a:xfrm>
        </p:spPr>
        <p:txBody>
          <a:bodyPr/>
          <a:lstStyle/>
          <a:p>
            <a:r>
              <a:rPr lang="en-US" dirty="0"/>
              <a:t>Environments change</a:t>
            </a:r>
          </a:p>
          <a:p>
            <a:r>
              <a:rPr lang="en-US" dirty="0"/>
              <a:t>Relies on random mutations  (remember, most are harmful and not helpful)</a:t>
            </a:r>
          </a:p>
          <a:p>
            <a:r>
              <a:rPr lang="en-US" dirty="0"/>
              <a:t>Alternate alleles may also have equal “fitness”.  ( There’s more than one successful option. </a:t>
            </a:r>
          </a:p>
        </p:txBody>
      </p:sp>
    </p:spTree>
    <p:extLst>
      <p:ext uri="{BB962C8B-B14F-4D97-AF65-F5344CB8AC3E}">
        <p14:creationId xmlns:p14="http://schemas.microsoft.com/office/powerpoint/2010/main" val="260030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5AE2-DB9E-4229-BFE7-95ED475AC0CE}"/>
              </a:ext>
            </a:extLst>
          </p:cNvPr>
          <p:cNvSpPr>
            <a:spLocks noGrp="1"/>
          </p:cNvSpPr>
          <p:nvPr>
            <p:ph type="title"/>
          </p:nvPr>
        </p:nvSpPr>
        <p:spPr/>
        <p:txBody>
          <a:bodyPr/>
          <a:lstStyle/>
          <a:p>
            <a:r>
              <a:rPr lang="en-US" dirty="0"/>
              <a:t>Artificial selection </a:t>
            </a:r>
          </a:p>
        </p:txBody>
      </p:sp>
      <p:sp>
        <p:nvSpPr>
          <p:cNvPr id="3" name="Content Placeholder 2">
            <a:extLst>
              <a:ext uri="{FF2B5EF4-FFF2-40B4-BE49-F238E27FC236}">
                <a16:creationId xmlns:a16="http://schemas.microsoft.com/office/drawing/2014/main" id="{05853389-01FB-4B53-A4E9-9EDA835B3626}"/>
              </a:ext>
            </a:extLst>
          </p:cNvPr>
          <p:cNvSpPr>
            <a:spLocks noGrp="1"/>
          </p:cNvSpPr>
          <p:nvPr>
            <p:ph idx="1"/>
          </p:nvPr>
        </p:nvSpPr>
        <p:spPr>
          <a:xfrm>
            <a:off x="838200" y="1825625"/>
            <a:ext cx="10515600" cy="2071672"/>
          </a:xfrm>
        </p:spPr>
        <p:txBody>
          <a:bodyPr>
            <a:normAutofit/>
          </a:bodyPr>
          <a:lstStyle/>
          <a:p>
            <a:r>
              <a:rPr lang="en-US" sz="3200" dirty="0"/>
              <a:t>When humans use the concept of natural selection and control alleles  in a population through selective breeding.</a:t>
            </a:r>
          </a:p>
          <a:p>
            <a:pPr lvl="1"/>
            <a:r>
              <a:rPr lang="en-US" sz="2800" dirty="0"/>
              <a:t>Example: Dog breeding </a:t>
            </a:r>
          </a:p>
        </p:txBody>
      </p:sp>
      <p:pic>
        <p:nvPicPr>
          <p:cNvPr id="2050" name="Picture 2" descr="Image result for dog breeding">
            <a:extLst>
              <a:ext uri="{FF2B5EF4-FFF2-40B4-BE49-F238E27FC236}">
                <a16:creationId xmlns:a16="http://schemas.microsoft.com/office/drawing/2014/main" id="{973A73E8-F204-4F21-A26D-7482FC5A6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43" y="3701989"/>
            <a:ext cx="3854157" cy="25694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f.ppt-online.org/files1/slide/e/ezKgRwsPnd7Z3H1GqMBJYA0XE2kFV4IULuocj8OCbW/slide-0.jpg">
            <a:extLst>
              <a:ext uri="{FF2B5EF4-FFF2-40B4-BE49-F238E27FC236}">
                <a16:creationId xmlns:a16="http://schemas.microsoft.com/office/drawing/2014/main" id="{46DDBB9C-6C01-4073-BF6D-D51C834C3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006" y="2818567"/>
            <a:ext cx="5965794" cy="334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857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C7F4-49E6-4F20-A5F4-FF5794FD60D4}"/>
              </a:ext>
            </a:extLst>
          </p:cNvPr>
          <p:cNvSpPr>
            <a:spLocks noGrp="1"/>
          </p:cNvSpPr>
          <p:nvPr>
            <p:ph type="title"/>
          </p:nvPr>
        </p:nvSpPr>
        <p:spPr>
          <a:xfrm>
            <a:off x="838200" y="365125"/>
            <a:ext cx="10515600" cy="655807"/>
          </a:xfrm>
        </p:spPr>
        <p:txBody>
          <a:bodyPr>
            <a:normAutofit fontScale="90000"/>
          </a:bodyPr>
          <a:lstStyle/>
          <a:p>
            <a:r>
              <a:rPr lang="en-US" dirty="0"/>
              <a:t>Types of  selection </a:t>
            </a:r>
          </a:p>
        </p:txBody>
      </p:sp>
      <p:sp>
        <p:nvSpPr>
          <p:cNvPr id="3" name="Content Placeholder 2">
            <a:extLst>
              <a:ext uri="{FF2B5EF4-FFF2-40B4-BE49-F238E27FC236}">
                <a16:creationId xmlns:a16="http://schemas.microsoft.com/office/drawing/2014/main" id="{9222D372-3952-4C58-AC62-3594863552E9}"/>
              </a:ext>
            </a:extLst>
          </p:cNvPr>
          <p:cNvSpPr>
            <a:spLocks noGrp="1"/>
          </p:cNvSpPr>
          <p:nvPr>
            <p:ph idx="1"/>
          </p:nvPr>
        </p:nvSpPr>
        <p:spPr>
          <a:xfrm>
            <a:off x="424509" y="1053076"/>
            <a:ext cx="5177301" cy="5365289"/>
          </a:xfrm>
        </p:spPr>
        <p:txBody>
          <a:bodyPr>
            <a:normAutofit/>
          </a:bodyPr>
          <a:lstStyle/>
          <a:p>
            <a:r>
              <a:rPr lang="en-US" dirty="0"/>
              <a:t>Directional Selection - Changes in allele frequency occur in one direction   ex.  Turkey breast size</a:t>
            </a:r>
          </a:p>
          <a:p>
            <a:r>
              <a:rPr lang="en-US" dirty="0"/>
              <a:t>Stabilizing selection – population alleles favor the intermediate result rather than the extremes.   Ex. Birth weight</a:t>
            </a:r>
          </a:p>
          <a:p>
            <a:r>
              <a:rPr lang="en-US" dirty="0"/>
              <a:t>Disruptive selection -  When both extremes are favored and the intermediate is diminished.   Ex. Fish and territory vs. sneaky mating strategies. </a:t>
            </a:r>
          </a:p>
        </p:txBody>
      </p:sp>
      <p:pic>
        <p:nvPicPr>
          <p:cNvPr id="3076" name="Picture 4" descr="Image result for directional selection">
            <a:extLst>
              <a:ext uri="{FF2B5EF4-FFF2-40B4-BE49-F238E27FC236}">
                <a16:creationId xmlns:a16="http://schemas.microsoft.com/office/drawing/2014/main" id="{D004BE95-87F3-48AD-B3B5-4AEA23EC9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810" y="1023151"/>
            <a:ext cx="6014761" cy="484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32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A2B9-C1D6-4088-89C5-655F0EFBF569}"/>
              </a:ext>
            </a:extLst>
          </p:cNvPr>
          <p:cNvSpPr>
            <a:spLocks noGrp="1"/>
          </p:cNvSpPr>
          <p:nvPr>
            <p:ph type="title"/>
          </p:nvPr>
        </p:nvSpPr>
        <p:spPr/>
        <p:txBody>
          <a:bodyPr/>
          <a:lstStyle/>
          <a:p>
            <a:r>
              <a:rPr lang="en-US" dirty="0"/>
              <a:t>Bell work review </a:t>
            </a:r>
          </a:p>
        </p:txBody>
      </p:sp>
      <p:sp>
        <p:nvSpPr>
          <p:cNvPr id="3" name="Content Placeholder 2">
            <a:extLst>
              <a:ext uri="{FF2B5EF4-FFF2-40B4-BE49-F238E27FC236}">
                <a16:creationId xmlns:a16="http://schemas.microsoft.com/office/drawing/2014/main" id="{26C2EF34-0847-4992-98B2-1487FD954BAC}"/>
              </a:ext>
            </a:extLst>
          </p:cNvPr>
          <p:cNvSpPr>
            <a:spLocks noGrp="1"/>
          </p:cNvSpPr>
          <p:nvPr>
            <p:ph idx="1"/>
          </p:nvPr>
        </p:nvSpPr>
        <p:spPr/>
        <p:txBody>
          <a:bodyPr/>
          <a:lstStyle/>
          <a:p>
            <a:r>
              <a:rPr lang="en-US" dirty="0"/>
              <a:t>Shoulder partner rally robin/conversation buddy – </a:t>
            </a:r>
          </a:p>
          <a:p>
            <a:pPr lvl="1"/>
            <a:r>
              <a:rPr lang="en-US" dirty="0"/>
              <a:t>Review the life and observations of Charles Darwin</a:t>
            </a:r>
          </a:p>
          <a:p>
            <a:pPr lvl="1"/>
            <a:r>
              <a:rPr lang="en-US" dirty="0"/>
              <a:t>Review the theory of Natural Selection and the requirements</a:t>
            </a:r>
          </a:p>
          <a:p>
            <a:pPr lvl="1"/>
            <a:r>
              <a:rPr lang="en-US" dirty="0"/>
              <a:t>Review the 4 causes of evolution and give an example of each. </a:t>
            </a:r>
          </a:p>
          <a:p>
            <a:pPr lvl="1"/>
            <a:r>
              <a:rPr lang="en-US" dirty="0"/>
              <a:t>Review the vocabulary words concerning evolution </a:t>
            </a:r>
          </a:p>
          <a:p>
            <a:endParaRPr lang="en-US" dirty="0"/>
          </a:p>
        </p:txBody>
      </p:sp>
    </p:spTree>
    <p:extLst>
      <p:ext uri="{BB962C8B-B14F-4D97-AF65-F5344CB8AC3E}">
        <p14:creationId xmlns:p14="http://schemas.microsoft.com/office/powerpoint/2010/main" val="795846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F503-69ED-43B2-816E-CF8EF06096C7}"/>
              </a:ext>
            </a:extLst>
          </p:cNvPr>
          <p:cNvSpPr>
            <a:spLocks noGrp="1"/>
          </p:cNvSpPr>
          <p:nvPr>
            <p:ph type="title"/>
          </p:nvPr>
        </p:nvSpPr>
        <p:spPr/>
        <p:txBody>
          <a:bodyPr/>
          <a:lstStyle/>
          <a:p>
            <a:r>
              <a:rPr lang="en-US" dirty="0"/>
              <a:t>Evidences of Evolution </a:t>
            </a:r>
          </a:p>
        </p:txBody>
      </p:sp>
      <p:sp>
        <p:nvSpPr>
          <p:cNvPr id="3" name="Content Placeholder 2">
            <a:extLst>
              <a:ext uri="{FF2B5EF4-FFF2-40B4-BE49-F238E27FC236}">
                <a16:creationId xmlns:a16="http://schemas.microsoft.com/office/drawing/2014/main" id="{4F438214-44C9-4E52-83DE-3D1A1FE8CA25}"/>
              </a:ext>
            </a:extLst>
          </p:cNvPr>
          <p:cNvSpPr>
            <a:spLocks noGrp="1"/>
          </p:cNvSpPr>
          <p:nvPr>
            <p:ph idx="1"/>
          </p:nvPr>
        </p:nvSpPr>
        <p:spPr>
          <a:xfrm>
            <a:off x="414985" y="1901825"/>
            <a:ext cx="2245311" cy="3998126"/>
          </a:xfrm>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Fossil Record </a:t>
            </a:r>
          </a:p>
        </p:txBody>
      </p:sp>
      <p:sp>
        <p:nvSpPr>
          <p:cNvPr id="4" name="Content Placeholder 2">
            <a:extLst>
              <a:ext uri="{FF2B5EF4-FFF2-40B4-BE49-F238E27FC236}">
                <a16:creationId xmlns:a16="http://schemas.microsoft.com/office/drawing/2014/main" id="{7390D1CC-A55F-4E5E-A7B6-63C0755BEBC5}"/>
              </a:ext>
            </a:extLst>
          </p:cNvPr>
          <p:cNvSpPr txBox="1">
            <a:spLocks/>
          </p:cNvSpPr>
          <p:nvPr/>
        </p:nvSpPr>
        <p:spPr>
          <a:xfrm>
            <a:off x="9473445" y="1901825"/>
            <a:ext cx="2245311" cy="3998126"/>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Laboratory and field studies </a:t>
            </a:r>
          </a:p>
        </p:txBody>
      </p:sp>
      <p:sp>
        <p:nvSpPr>
          <p:cNvPr id="5" name="Content Placeholder 2">
            <a:extLst>
              <a:ext uri="{FF2B5EF4-FFF2-40B4-BE49-F238E27FC236}">
                <a16:creationId xmlns:a16="http://schemas.microsoft.com/office/drawing/2014/main" id="{8DB44F52-CF42-4FA0-89B4-A59E626B3ACC}"/>
              </a:ext>
            </a:extLst>
          </p:cNvPr>
          <p:cNvSpPr txBox="1">
            <a:spLocks/>
          </p:cNvSpPr>
          <p:nvPr/>
        </p:nvSpPr>
        <p:spPr>
          <a:xfrm>
            <a:off x="7385990" y="1901825"/>
            <a:ext cx="2080335" cy="3998126"/>
          </a:xfrm>
          <a:prstGeom prst="rect">
            <a:avLst/>
          </a:prstGeom>
          <a:solidFill>
            <a:srgbClr val="F3C2F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Molecular Biology </a:t>
            </a:r>
          </a:p>
        </p:txBody>
      </p:sp>
      <p:sp>
        <p:nvSpPr>
          <p:cNvPr id="6" name="Content Placeholder 2">
            <a:extLst>
              <a:ext uri="{FF2B5EF4-FFF2-40B4-BE49-F238E27FC236}">
                <a16:creationId xmlns:a16="http://schemas.microsoft.com/office/drawing/2014/main" id="{0E4BD3BE-EE46-4261-A87C-FAE8CABFE893}"/>
              </a:ext>
            </a:extLst>
          </p:cNvPr>
          <p:cNvSpPr txBox="1">
            <a:spLocks/>
          </p:cNvSpPr>
          <p:nvPr/>
        </p:nvSpPr>
        <p:spPr>
          <a:xfrm>
            <a:off x="5133559" y="1901825"/>
            <a:ext cx="2252431" cy="3998126"/>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Comparative Anatomy and Embryology</a:t>
            </a:r>
          </a:p>
        </p:txBody>
      </p:sp>
      <p:sp>
        <p:nvSpPr>
          <p:cNvPr id="7" name="Content Placeholder 2">
            <a:extLst>
              <a:ext uri="{FF2B5EF4-FFF2-40B4-BE49-F238E27FC236}">
                <a16:creationId xmlns:a16="http://schemas.microsoft.com/office/drawing/2014/main" id="{277E074E-7AC0-4AD3-993D-D1911DACE785}"/>
              </a:ext>
            </a:extLst>
          </p:cNvPr>
          <p:cNvSpPr txBox="1">
            <a:spLocks/>
          </p:cNvSpPr>
          <p:nvPr/>
        </p:nvSpPr>
        <p:spPr>
          <a:xfrm>
            <a:off x="2667416" y="1901825"/>
            <a:ext cx="2466143" cy="3998126"/>
          </a:xfrm>
          <a:prstGeom prst="rect">
            <a:avLst/>
          </a:prstGeom>
          <a:solidFill>
            <a:schemeClr val="accent2">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Biogeography</a:t>
            </a:r>
          </a:p>
        </p:txBody>
      </p:sp>
    </p:spTree>
    <p:extLst>
      <p:ext uri="{BB962C8B-B14F-4D97-AF65-F5344CB8AC3E}">
        <p14:creationId xmlns:p14="http://schemas.microsoft.com/office/powerpoint/2010/main" val="1528802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FC9C-6874-4BAD-88F8-B380D6C19890}"/>
              </a:ext>
            </a:extLst>
          </p:cNvPr>
          <p:cNvSpPr>
            <a:spLocks noGrp="1"/>
          </p:cNvSpPr>
          <p:nvPr>
            <p:ph type="title"/>
          </p:nvPr>
        </p:nvSpPr>
        <p:spPr>
          <a:xfrm>
            <a:off x="838200" y="57149"/>
            <a:ext cx="10515600" cy="1325563"/>
          </a:xfrm>
        </p:spPr>
        <p:txBody>
          <a:bodyPr/>
          <a:lstStyle/>
          <a:p>
            <a:r>
              <a:rPr lang="en-US" dirty="0"/>
              <a:t>Fossil record </a:t>
            </a:r>
          </a:p>
        </p:txBody>
      </p:sp>
      <p:sp>
        <p:nvSpPr>
          <p:cNvPr id="3" name="Content Placeholder 2">
            <a:extLst>
              <a:ext uri="{FF2B5EF4-FFF2-40B4-BE49-F238E27FC236}">
                <a16:creationId xmlns:a16="http://schemas.microsoft.com/office/drawing/2014/main" id="{54CB2F5A-579B-4CB0-AC3F-C1A88FD8BCE1}"/>
              </a:ext>
            </a:extLst>
          </p:cNvPr>
          <p:cNvSpPr>
            <a:spLocks noGrp="1"/>
          </p:cNvSpPr>
          <p:nvPr>
            <p:ph idx="1"/>
          </p:nvPr>
        </p:nvSpPr>
        <p:spPr>
          <a:xfrm>
            <a:off x="838200" y="1190625"/>
            <a:ext cx="7684363" cy="4986338"/>
          </a:xfrm>
        </p:spPr>
        <p:txBody>
          <a:bodyPr/>
          <a:lstStyle/>
          <a:p>
            <a:r>
              <a:rPr lang="en-US" dirty="0"/>
              <a:t>Physical evidence: </a:t>
            </a:r>
          </a:p>
          <a:p>
            <a:pPr lvl="1"/>
            <a:r>
              <a:rPr lang="en-US" dirty="0"/>
              <a:t>Mineralization of bone, turning it to rock (bones, teeth, shells)</a:t>
            </a:r>
          </a:p>
          <a:p>
            <a:r>
              <a:rPr lang="en-US" dirty="0"/>
              <a:t>Fossils are found in </a:t>
            </a:r>
          </a:p>
          <a:p>
            <a:pPr lvl="1"/>
            <a:r>
              <a:rPr lang="en-US" dirty="0"/>
              <a:t>Bottoms of ancient lakes </a:t>
            </a:r>
          </a:p>
          <a:p>
            <a:pPr lvl="1"/>
            <a:r>
              <a:rPr lang="en-US" dirty="0"/>
              <a:t>Tar pits</a:t>
            </a:r>
          </a:p>
          <a:p>
            <a:pPr lvl="1"/>
            <a:r>
              <a:rPr lang="en-US" dirty="0"/>
              <a:t>Tree resin</a:t>
            </a:r>
          </a:p>
          <a:p>
            <a:pPr lvl="1"/>
            <a:endParaRPr lang="en-US" dirty="0"/>
          </a:p>
          <a:p>
            <a:r>
              <a:rPr lang="en-US" dirty="0"/>
              <a:t>Incomplete – not all organisms are fossilized. </a:t>
            </a:r>
          </a:p>
          <a:p>
            <a:pPr lvl="1"/>
            <a:r>
              <a:rPr lang="en-US" dirty="0"/>
              <a:t>Scientists are always looking for the “missing links” showing how species could be connected. </a:t>
            </a:r>
          </a:p>
          <a:p>
            <a:pPr lvl="2"/>
            <a:r>
              <a:rPr lang="en-US" dirty="0"/>
              <a:t>Examples:  </a:t>
            </a:r>
            <a:r>
              <a:rPr lang="en-US" dirty="0" err="1"/>
              <a:t>Tiktaalik</a:t>
            </a:r>
            <a:r>
              <a:rPr lang="en-US" dirty="0"/>
              <a:t> and Lucy</a:t>
            </a:r>
          </a:p>
          <a:p>
            <a:pPr lvl="1"/>
            <a:endParaRPr lang="en-US" dirty="0"/>
          </a:p>
        </p:txBody>
      </p:sp>
      <p:pic>
        <p:nvPicPr>
          <p:cNvPr id="1026" name="Picture 2" descr="Why Do We Care about Fossils? - STEMJobs">
            <a:extLst>
              <a:ext uri="{FF2B5EF4-FFF2-40B4-BE49-F238E27FC236}">
                <a16:creationId xmlns:a16="http://schemas.microsoft.com/office/drawing/2014/main" id="{8D215FB1-E0AD-4238-BD7D-F7DB8C2DC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50" y="-18021"/>
            <a:ext cx="1915850" cy="1283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f/f3/Tiktaalik_limb2.jpg">
            <a:extLst>
              <a:ext uri="{FF2B5EF4-FFF2-40B4-BE49-F238E27FC236}">
                <a16:creationId xmlns:a16="http://schemas.microsoft.com/office/drawing/2014/main" id="{6EE72A5F-064A-47EA-AB09-41B161DB4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88" y="1592669"/>
            <a:ext cx="1939018" cy="17192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ktaalik Chicago.JPG">
            <a:extLst>
              <a:ext uri="{FF2B5EF4-FFF2-40B4-BE49-F238E27FC236}">
                <a16:creationId xmlns:a16="http://schemas.microsoft.com/office/drawing/2014/main" id="{D9109ACC-1CF5-4AA2-8FAE-C74BC3149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916" y="23719"/>
            <a:ext cx="3607084" cy="17002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0/0b/Periophthalmodon_schlosseri.jpg/220px-Periophthalmodon_schlosseri.jpg">
            <a:extLst>
              <a:ext uri="{FF2B5EF4-FFF2-40B4-BE49-F238E27FC236}">
                <a16:creationId xmlns:a16="http://schemas.microsoft.com/office/drawing/2014/main" id="{F4A42E54-0A18-4F85-A90A-665C36469A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24" r="15909"/>
          <a:stretch/>
        </p:blipFill>
        <p:spPr bwMode="auto">
          <a:xfrm>
            <a:off x="6678752" y="2008096"/>
            <a:ext cx="1915850" cy="1325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6/6e/Tiktaalik_restoration_by_ObsidianSoul_01.png/1024px-Tiktaalik_restoration_by_ObsidianSoul_01.png">
            <a:extLst>
              <a:ext uri="{FF2B5EF4-FFF2-40B4-BE49-F238E27FC236}">
                <a16:creationId xmlns:a16="http://schemas.microsoft.com/office/drawing/2014/main" id="{506DED3F-EAA8-4B13-B4C1-CAECE43E7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1504" y="1376103"/>
            <a:ext cx="2722562" cy="24037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ucy's Story | Institute of Human Origins">
            <a:extLst>
              <a:ext uri="{FF2B5EF4-FFF2-40B4-BE49-F238E27FC236}">
                <a16:creationId xmlns:a16="http://schemas.microsoft.com/office/drawing/2014/main" id="{29CBE7C5-99A3-4897-B886-7266C1F958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6431" y="3886199"/>
            <a:ext cx="1274357" cy="29718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6" descr="lucycast_si_human-origins-p.jpg">
            <a:extLst>
              <a:ext uri="{FF2B5EF4-FFF2-40B4-BE49-F238E27FC236}">
                <a16:creationId xmlns:a16="http://schemas.microsoft.com/office/drawing/2014/main" id="{D495F779-26AD-4BC3-91B6-5FC95F5346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8" descr="lucycast_si_human-origins-p.jpg">
            <a:extLst>
              <a:ext uri="{FF2B5EF4-FFF2-40B4-BE49-F238E27FC236}">
                <a16:creationId xmlns:a16="http://schemas.microsoft.com/office/drawing/2014/main" id="{DCEFD60A-902F-4EA4-B00D-D1A0FD83D87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0" descr="lucycast_si_human-origins-p.jpg">
            <a:extLst>
              <a:ext uri="{FF2B5EF4-FFF2-40B4-BE49-F238E27FC236}">
                <a16:creationId xmlns:a16="http://schemas.microsoft.com/office/drawing/2014/main" id="{D7F6288A-8232-4C47-8C1C-D3C1F76F069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2" descr="Smithsonian Says No to &quot;Lucy&quot; | At the Smithsonian | Smithsonian Magazine">
            <a:extLst>
              <a:ext uri="{FF2B5EF4-FFF2-40B4-BE49-F238E27FC236}">
                <a16:creationId xmlns:a16="http://schemas.microsoft.com/office/drawing/2014/main" id="{1033F4FF-7B64-43BD-BE5F-9BD91874C6BB}"/>
              </a:ext>
            </a:extLst>
          </p:cNvPr>
          <p:cNvSpPr>
            <a:spLocks noChangeAspect="1" noChangeArrowheads="1"/>
          </p:cNvSpPr>
          <p:nvPr/>
        </p:nvSpPr>
        <p:spPr bwMode="auto">
          <a:xfrm>
            <a:off x="6257924" y="3590924"/>
            <a:ext cx="447676" cy="447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4" descr="Smithsonian Says No to &quot;Lucy&quot; | At the Smithsonian | Smithsonian Magazine">
            <a:extLst>
              <a:ext uri="{FF2B5EF4-FFF2-40B4-BE49-F238E27FC236}">
                <a16:creationId xmlns:a16="http://schemas.microsoft.com/office/drawing/2014/main" id="{5E9CB56D-F7A0-41B6-A85B-E758341F78A8}"/>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0" name="Picture 26" descr="WHO IS LUCY?">
            <a:extLst>
              <a:ext uri="{FF2B5EF4-FFF2-40B4-BE49-F238E27FC236}">
                <a16:creationId xmlns:a16="http://schemas.microsoft.com/office/drawing/2014/main" id="{8DF3DF83-6D1B-436C-B0D9-70F5F59FD8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9912" y="5038843"/>
            <a:ext cx="2116519" cy="181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37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782F-B0F0-4174-BAC9-E22634E14DB4}"/>
              </a:ext>
            </a:extLst>
          </p:cNvPr>
          <p:cNvSpPr>
            <a:spLocks noGrp="1"/>
          </p:cNvSpPr>
          <p:nvPr>
            <p:ph type="title"/>
          </p:nvPr>
        </p:nvSpPr>
        <p:spPr>
          <a:xfrm>
            <a:off x="838200" y="365125"/>
            <a:ext cx="10515600" cy="806727"/>
          </a:xfrm>
        </p:spPr>
        <p:txBody>
          <a:bodyPr/>
          <a:lstStyle/>
          <a:p>
            <a:r>
              <a:rPr lang="en-US" dirty="0"/>
              <a:t>Radiometric dating </a:t>
            </a:r>
          </a:p>
        </p:txBody>
      </p:sp>
      <p:sp>
        <p:nvSpPr>
          <p:cNvPr id="3" name="Content Placeholder 2">
            <a:extLst>
              <a:ext uri="{FF2B5EF4-FFF2-40B4-BE49-F238E27FC236}">
                <a16:creationId xmlns:a16="http://schemas.microsoft.com/office/drawing/2014/main" id="{70AF94CD-CA9E-46CD-A645-35368DA8169F}"/>
              </a:ext>
            </a:extLst>
          </p:cNvPr>
          <p:cNvSpPr>
            <a:spLocks noGrp="1"/>
          </p:cNvSpPr>
          <p:nvPr>
            <p:ph idx="1"/>
          </p:nvPr>
        </p:nvSpPr>
        <p:spPr>
          <a:xfrm>
            <a:off x="838200" y="1100831"/>
            <a:ext cx="10515600" cy="5076132"/>
          </a:xfrm>
        </p:spPr>
        <p:txBody>
          <a:bodyPr>
            <a:normAutofit/>
          </a:bodyPr>
          <a:lstStyle/>
          <a:p>
            <a:r>
              <a:rPr lang="en-US" dirty="0"/>
              <a:t>Dating fossils – Determining the age </a:t>
            </a:r>
          </a:p>
          <a:p>
            <a:pPr lvl="1"/>
            <a:r>
              <a:rPr lang="en-US" dirty="0"/>
              <a:t>Uranium 238 – used for inorganic matter like rocks (Abiotic factors)</a:t>
            </a:r>
          </a:p>
          <a:p>
            <a:pPr lvl="2"/>
            <a:r>
              <a:rPr lang="en-US" dirty="0"/>
              <a:t>Half life 4.5 billion years   </a:t>
            </a:r>
          </a:p>
          <a:p>
            <a:pPr lvl="2"/>
            <a:r>
              <a:rPr lang="en-US" dirty="0"/>
              <a:t>Using this, scientists estimate the Earth to be 4.6 billion years old.</a:t>
            </a:r>
          </a:p>
          <a:p>
            <a:pPr lvl="1"/>
            <a:r>
              <a:rPr lang="en-US" dirty="0"/>
              <a:t>Carbon 14  - used for organic matter like bones that are not yet fossilized (biotic factors </a:t>
            </a:r>
          </a:p>
          <a:p>
            <a:pPr lvl="2"/>
            <a:r>
              <a:rPr lang="en-US" dirty="0"/>
              <a:t>Half life 5730 years</a:t>
            </a:r>
          </a:p>
          <a:p>
            <a:pPr lvl="2"/>
            <a:endParaRPr lang="en-US" dirty="0"/>
          </a:p>
          <a:p>
            <a:pPr lvl="2"/>
            <a:endParaRPr lang="en-US" dirty="0"/>
          </a:p>
          <a:p>
            <a:pPr lvl="2"/>
            <a:endParaRPr lang="en-US" dirty="0"/>
          </a:p>
          <a:p>
            <a:pPr lvl="2"/>
            <a:r>
              <a:rPr lang="en-US" dirty="0">
                <a:hlinkClick r:id="rId2"/>
              </a:rPr>
              <a:t>https://pubs.usgs.gov/gip/geotime/radiometric.html</a:t>
            </a:r>
            <a:endParaRPr lang="en-US" dirty="0"/>
          </a:p>
          <a:p>
            <a:pPr lvl="2"/>
            <a:r>
              <a:rPr lang="en-US" dirty="0">
                <a:hlinkClick r:id="rId3"/>
              </a:rPr>
              <a:t>https://www.acs.org/content/acs/en/education/whatischemistry/landmarks/radiocarbon-dating.html</a:t>
            </a:r>
            <a:endParaRPr lang="en-US" dirty="0"/>
          </a:p>
          <a:p>
            <a:pPr lvl="2"/>
            <a:endParaRPr lang="en-US" dirty="0"/>
          </a:p>
        </p:txBody>
      </p:sp>
    </p:spTree>
    <p:extLst>
      <p:ext uri="{BB962C8B-B14F-4D97-AF65-F5344CB8AC3E}">
        <p14:creationId xmlns:p14="http://schemas.microsoft.com/office/powerpoint/2010/main" val="137707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E3DE-4C9B-4E1B-91C1-36E5A33CBBC2}"/>
              </a:ext>
            </a:extLst>
          </p:cNvPr>
          <p:cNvSpPr>
            <a:spLocks noGrp="1"/>
          </p:cNvSpPr>
          <p:nvPr>
            <p:ph type="title"/>
          </p:nvPr>
        </p:nvSpPr>
        <p:spPr/>
        <p:txBody>
          <a:bodyPr/>
          <a:lstStyle/>
          <a:p>
            <a:r>
              <a:rPr lang="en-US" dirty="0"/>
              <a:t>Biogenesis = The concept that life comes from other living organisms. </a:t>
            </a:r>
          </a:p>
        </p:txBody>
      </p:sp>
      <p:sp>
        <p:nvSpPr>
          <p:cNvPr id="3" name="Content Placeholder 2">
            <a:extLst>
              <a:ext uri="{FF2B5EF4-FFF2-40B4-BE49-F238E27FC236}">
                <a16:creationId xmlns:a16="http://schemas.microsoft.com/office/drawing/2014/main" id="{781893DC-869E-427B-B2A3-B6F60B70E6CB}"/>
              </a:ext>
            </a:extLst>
          </p:cNvPr>
          <p:cNvSpPr>
            <a:spLocks noGrp="1"/>
          </p:cNvSpPr>
          <p:nvPr>
            <p:ph idx="1"/>
          </p:nvPr>
        </p:nvSpPr>
        <p:spPr/>
        <p:txBody>
          <a:bodyPr>
            <a:normAutofit lnSpcReduction="10000"/>
          </a:bodyPr>
          <a:lstStyle/>
          <a:p>
            <a:r>
              <a:rPr lang="en-US" dirty="0"/>
              <a:t>Bio=life</a:t>
            </a:r>
          </a:p>
          <a:p>
            <a:r>
              <a:rPr lang="en-US" dirty="0"/>
              <a:t>Genesis = the beginning</a:t>
            </a:r>
          </a:p>
          <a:p>
            <a:endParaRPr lang="en-US" dirty="0"/>
          </a:p>
          <a:p>
            <a:r>
              <a:rPr lang="en-US" dirty="0"/>
              <a:t>Before the mid 1600’s, people had some strange ideas of where organisms came from. </a:t>
            </a:r>
          </a:p>
          <a:p>
            <a:pPr lvl="1"/>
            <a:r>
              <a:rPr lang="en-US" dirty="0"/>
              <a:t>Many subscribed to the idea that living organisms spontaneously came from inanimate objects. </a:t>
            </a:r>
          </a:p>
          <a:p>
            <a:pPr lvl="2"/>
            <a:r>
              <a:rPr lang="en-US" dirty="0"/>
              <a:t>If you put dirty laundry in a vase in a dark corner of a room, it would generate mice. </a:t>
            </a:r>
          </a:p>
          <a:p>
            <a:pPr lvl="2"/>
            <a:r>
              <a:rPr lang="en-US" dirty="0"/>
              <a:t>Rats spontaneously generate from hay</a:t>
            </a:r>
          </a:p>
          <a:p>
            <a:pPr lvl="2"/>
            <a:r>
              <a:rPr lang="en-US" dirty="0"/>
              <a:t>Bees spontaneously generate from dead animal carcasses</a:t>
            </a:r>
          </a:p>
          <a:p>
            <a:pPr lvl="2"/>
            <a:r>
              <a:rPr lang="en-US" dirty="0"/>
              <a:t>Frogs spontaneously generate from mud</a:t>
            </a:r>
          </a:p>
          <a:p>
            <a:endParaRPr lang="en-US" dirty="0"/>
          </a:p>
        </p:txBody>
      </p:sp>
    </p:spTree>
    <p:extLst>
      <p:ext uri="{BB962C8B-B14F-4D97-AF65-F5344CB8AC3E}">
        <p14:creationId xmlns:p14="http://schemas.microsoft.com/office/powerpoint/2010/main" val="34174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7766-3E6A-4AD3-A7A7-C45D4112B628}"/>
              </a:ext>
            </a:extLst>
          </p:cNvPr>
          <p:cNvSpPr>
            <a:spLocks noGrp="1"/>
          </p:cNvSpPr>
          <p:nvPr>
            <p:ph type="title"/>
          </p:nvPr>
        </p:nvSpPr>
        <p:spPr>
          <a:xfrm>
            <a:off x="480403" y="0"/>
            <a:ext cx="10515600" cy="1325563"/>
          </a:xfrm>
        </p:spPr>
        <p:txBody>
          <a:bodyPr/>
          <a:lstStyle/>
          <a:p>
            <a:r>
              <a:rPr lang="en-US" dirty="0"/>
              <a:t>Biogeography</a:t>
            </a:r>
          </a:p>
        </p:txBody>
      </p:sp>
      <p:sp>
        <p:nvSpPr>
          <p:cNvPr id="3" name="Content Placeholder 2">
            <a:extLst>
              <a:ext uri="{FF2B5EF4-FFF2-40B4-BE49-F238E27FC236}">
                <a16:creationId xmlns:a16="http://schemas.microsoft.com/office/drawing/2014/main" id="{BD04A6B8-2FAD-49DF-A191-079F2CE87D08}"/>
              </a:ext>
            </a:extLst>
          </p:cNvPr>
          <p:cNvSpPr>
            <a:spLocks noGrp="1"/>
          </p:cNvSpPr>
          <p:nvPr>
            <p:ph idx="1"/>
          </p:nvPr>
        </p:nvSpPr>
        <p:spPr>
          <a:xfrm>
            <a:off x="216762" y="1079901"/>
            <a:ext cx="8749685" cy="4351338"/>
          </a:xfrm>
        </p:spPr>
        <p:txBody>
          <a:bodyPr>
            <a:normAutofit/>
          </a:bodyPr>
          <a:lstStyle/>
          <a:p>
            <a:r>
              <a:rPr lang="en-US" dirty="0"/>
              <a:t>Where organisms live </a:t>
            </a:r>
          </a:p>
          <a:p>
            <a:pPr lvl="1"/>
            <a:r>
              <a:rPr lang="en-US" sz="2800" dirty="0"/>
              <a:t>Darwin’s Finches on the Galapagos Islands</a:t>
            </a:r>
          </a:p>
          <a:p>
            <a:pPr lvl="1"/>
            <a:r>
              <a:rPr lang="en-US" sz="2800" dirty="0"/>
              <a:t>Another example:  Hawaiian Honeycreeper</a:t>
            </a:r>
          </a:p>
          <a:p>
            <a:pPr lvl="2"/>
            <a:r>
              <a:rPr lang="en-US" sz="2800" dirty="0"/>
              <a:t>Hawaiian Honeycreeper finch arrived at the Hawaiian Islands.  Mutations over time allowed for natural selection based on environment. </a:t>
            </a:r>
          </a:p>
          <a:p>
            <a:pPr lvl="2"/>
            <a:r>
              <a:rPr lang="en-US" sz="2800" dirty="0"/>
              <a:t>Marsupials of Australia have almost all of the same roles as placental mammals elsewhere. </a:t>
            </a:r>
          </a:p>
        </p:txBody>
      </p:sp>
      <p:pic>
        <p:nvPicPr>
          <p:cNvPr id="2050" name="Picture 2" descr="Hawaiian honeycreepers and their tangled evolutionary tree | @GrrlScientist  | theguardian.com">
            <a:extLst>
              <a:ext uri="{FF2B5EF4-FFF2-40B4-BE49-F238E27FC236}">
                <a16:creationId xmlns:a16="http://schemas.microsoft.com/office/drawing/2014/main" id="{091B2B6A-E0CB-4FCF-9FAF-AEC383F0B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354" y="254917"/>
            <a:ext cx="3204170" cy="30006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olution - Convergent and parallel evolution | Britannica">
            <a:extLst>
              <a:ext uri="{FF2B5EF4-FFF2-40B4-BE49-F238E27FC236}">
                <a16:creationId xmlns:a16="http://schemas.microsoft.com/office/drawing/2014/main" id="{9351B6B9-671C-4086-826D-EDE2DE196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024" y="4260832"/>
            <a:ext cx="5141976" cy="253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245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8157-4952-48AE-BF0A-EF8F01034165}"/>
              </a:ext>
            </a:extLst>
          </p:cNvPr>
          <p:cNvSpPr>
            <a:spLocks noGrp="1"/>
          </p:cNvSpPr>
          <p:nvPr>
            <p:ph type="title"/>
          </p:nvPr>
        </p:nvSpPr>
        <p:spPr>
          <a:xfrm>
            <a:off x="838200" y="365125"/>
            <a:ext cx="7622219" cy="1325563"/>
          </a:xfrm>
          <a:solidFill>
            <a:schemeClr val="accent4">
              <a:lumMod val="40000"/>
              <a:lumOff val="60000"/>
            </a:schemeClr>
          </a:solidFill>
        </p:spPr>
        <p:txBody>
          <a:bodyPr>
            <a:normAutofit fontScale="90000"/>
          </a:bodyPr>
          <a:lstStyle/>
          <a:p>
            <a:r>
              <a:rPr lang="en-US" dirty="0"/>
              <a:t>Comparative Anatomy and Embryology – the study of structure and development.</a:t>
            </a:r>
          </a:p>
        </p:txBody>
      </p:sp>
      <p:sp>
        <p:nvSpPr>
          <p:cNvPr id="3" name="Content Placeholder 2">
            <a:extLst>
              <a:ext uri="{FF2B5EF4-FFF2-40B4-BE49-F238E27FC236}">
                <a16:creationId xmlns:a16="http://schemas.microsoft.com/office/drawing/2014/main" id="{5DF4B5B6-7E44-4360-A774-70760972BCE7}"/>
              </a:ext>
            </a:extLst>
          </p:cNvPr>
          <p:cNvSpPr>
            <a:spLocks noGrp="1"/>
          </p:cNvSpPr>
          <p:nvPr>
            <p:ph idx="1"/>
          </p:nvPr>
        </p:nvSpPr>
        <p:spPr>
          <a:xfrm>
            <a:off x="149353" y="1825624"/>
            <a:ext cx="8621785" cy="5032375"/>
          </a:xfrm>
        </p:spPr>
        <p:txBody>
          <a:bodyPr/>
          <a:lstStyle/>
          <a:p>
            <a:r>
              <a:rPr lang="en-US" dirty="0"/>
              <a:t>Homologous structures – Structures that look alike but are used differently.   Suggests divergent evolution </a:t>
            </a:r>
          </a:p>
          <a:p>
            <a:pPr lvl="1"/>
            <a:r>
              <a:rPr lang="en-US" dirty="0"/>
              <a:t>Bones of the upper arm/ forelimb</a:t>
            </a:r>
          </a:p>
          <a:p>
            <a:pPr lvl="1"/>
            <a:r>
              <a:rPr lang="en-US" dirty="0"/>
              <a:t>Tails and gill slits in embryos</a:t>
            </a:r>
          </a:p>
          <a:p>
            <a:r>
              <a:rPr lang="en-US" dirty="0"/>
              <a:t>Analogous structures – Structures that look different, but are used in a similar way.  Suggests convergent evolution</a:t>
            </a:r>
          </a:p>
          <a:p>
            <a:pPr lvl="1"/>
            <a:r>
              <a:rPr lang="en-US" dirty="0"/>
              <a:t>Wings of birds and wings of butterflies</a:t>
            </a:r>
          </a:p>
          <a:p>
            <a:r>
              <a:rPr lang="en-US" dirty="0"/>
              <a:t>Vestigial structures – Structures that are no longer used. </a:t>
            </a:r>
          </a:p>
          <a:p>
            <a:pPr lvl="1"/>
            <a:r>
              <a:rPr lang="en-US" dirty="0"/>
              <a:t>Molars in vampire bats that have a liquid diet</a:t>
            </a:r>
          </a:p>
          <a:p>
            <a:pPr lvl="1"/>
            <a:r>
              <a:rPr lang="en-US" dirty="0"/>
              <a:t>Eye sockets in cave dwelling fish with no eyes. </a:t>
            </a:r>
          </a:p>
        </p:txBody>
      </p:sp>
      <p:pic>
        <p:nvPicPr>
          <p:cNvPr id="3074" name="Picture 2" descr="structural homology | Evolution, Leg bones, Anatomy">
            <a:extLst>
              <a:ext uri="{FF2B5EF4-FFF2-40B4-BE49-F238E27FC236}">
                <a16:creationId xmlns:a16="http://schemas.microsoft.com/office/drawing/2014/main" id="{F3C662DD-14D8-4DA4-9F49-19E0DFDAC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887" y="230189"/>
            <a:ext cx="2951913" cy="1432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016 ZOOLOGY: Animals with analogous structures from where you're from">
            <a:extLst>
              <a:ext uri="{FF2B5EF4-FFF2-40B4-BE49-F238E27FC236}">
                <a16:creationId xmlns:a16="http://schemas.microsoft.com/office/drawing/2014/main" id="{25F01739-EE2E-4AD8-A4C3-F6C6044C5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308" y="3612883"/>
            <a:ext cx="2595103" cy="13624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alogous structures | Geologic time scale, Example, Science topics">
            <a:extLst>
              <a:ext uri="{FF2B5EF4-FFF2-40B4-BE49-F238E27FC236}">
                <a16:creationId xmlns:a16="http://schemas.microsoft.com/office/drawing/2014/main" id="{F9F96646-CB60-44DC-A473-7C9C46ABB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1191" y="3612883"/>
            <a:ext cx="1263118" cy="10390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estigial Structures - Evolution">
            <a:extLst>
              <a:ext uri="{FF2B5EF4-FFF2-40B4-BE49-F238E27FC236}">
                <a16:creationId xmlns:a16="http://schemas.microsoft.com/office/drawing/2014/main" id="{C80419D0-A549-4065-8DE3-1C4B83E59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8260" y="4985894"/>
            <a:ext cx="3121152" cy="185095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volutionary Embryology | Developmental Biology | Microbe Notes">
            <a:extLst>
              <a:ext uri="{FF2B5EF4-FFF2-40B4-BE49-F238E27FC236}">
                <a16:creationId xmlns:a16="http://schemas.microsoft.com/office/drawing/2014/main" id="{013A5E04-0405-46E0-A7A8-5EEFB28097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696" y="1723446"/>
            <a:ext cx="2595104" cy="187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C2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40A39-7B86-417B-B50E-FBF23DD5AC43}"/>
              </a:ext>
            </a:extLst>
          </p:cNvPr>
          <p:cNvSpPr>
            <a:spLocks noGrp="1"/>
          </p:cNvSpPr>
          <p:nvPr>
            <p:ph type="title"/>
          </p:nvPr>
        </p:nvSpPr>
        <p:spPr/>
        <p:txBody>
          <a:bodyPr/>
          <a:lstStyle/>
          <a:p>
            <a:r>
              <a:rPr lang="en-US" dirty="0"/>
              <a:t>Molecular Biology </a:t>
            </a:r>
          </a:p>
        </p:txBody>
      </p:sp>
      <p:sp>
        <p:nvSpPr>
          <p:cNvPr id="3" name="Content Placeholder 2">
            <a:extLst>
              <a:ext uri="{FF2B5EF4-FFF2-40B4-BE49-F238E27FC236}">
                <a16:creationId xmlns:a16="http://schemas.microsoft.com/office/drawing/2014/main" id="{12440C72-6AC8-408A-871F-A5A2C6FEDB96}"/>
              </a:ext>
            </a:extLst>
          </p:cNvPr>
          <p:cNvSpPr>
            <a:spLocks noGrp="1"/>
          </p:cNvSpPr>
          <p:nvPr>
            <p:ph idx="1"/>
          </p:nvPr>
        </p:nvSpPr>
        <p:spPr/>
        <p:txBody>
          <a:bodyPr/>
          <a:lstStyle/>
          <a:p>
            <a:r>
              <a:rPr lang="en-US" sz="3200" dirty="0"/>
              <a:t>DNA – All organisms use the same 4 bases.</a:t>
            </a:r>
          </a:p>
          <a:p>
            <a:r>
              <a:rPr lang="en-US" sz="3200" dirty="0"/>
              <a:t>Molecular Clock or Evolutionary Clock</a:t>
            </a:r>
          </a:p>
          <a:p>
            <a:pPr lvl="1"/>
            <a:r>
              <a:rPr lang="en-US" sz="2800" dirty="0"/>
              <a:t>The longer two species have been evolving on their own, the greater the number of genetic differences that accumulate. </a:t>
            </a:r>
          </a:p>
          <a:p>
            <a:pPr lvl="1"/>
            <a:endParaRPr lang="en-US" sz="2800" dirty="0"/>
          </a:p>
          <a:p>
            <a:pPr lvl="1"/>
            <a:endParaRPr lang="en-US" dirty="0"/>
          </a:p>
        </p:txBody>
      </p:sp>
      <p:pic>
        <p:nvPicPr>
          <p:cNvPr id="4098" name="Picture 2" descr="Molecular Clock - CLADISTICS">
            <a:extLst>
              <a:ext uri="{FF2B5EF4-FFF2-40B4-BE49-F238E27FC236}">
                <a16:creationId xmlns:a16="http://schemas.microsoft.com/office/drawing/2014/main" id="{B5D5E2F6-A6AA-4DF9-9367-CB53AB78F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11" y="4069764"/>
            <a:ext cx="396240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Mitochondrial DNA &amp; Ribosomal RNA Provide Molecular Clocks | Study.com">
            <a:extLst>
              <a:ext uri="{FF2B5EF4-FFF2-40B4-BE49-F238E27FC236}">
                <a16:creationId xmlns:a16="http://schemas.microsoft.com/office/drawing/2014/main" id="{807B8C06-7A5D-4EDF-95CB-8DA3C566C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028" y="4001294"/>
            <a:ext cx="333375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91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B9B6-74C1-47B7-8A42-C11202C324FC}"/>
              </a:ext>
            </a:extLst>
          </p:cNvPr>
          <p:cNvSpPr>
            <a:spLocks noGrp="1"/>
          </p:cNvSpPr>
          <p:nvPr>
            <p:ph type="title"/>
          </p:nvPr>
        </p:nvSpPr>
        <p:spPr/>
        <p:txBody>
          <a:bodyPr/>
          <a:lstStyle/>
          <a:p>
            <a:r>
              <a:rPr lang="en-US" dirty="0"/>
              <a:t>Laboratory and Field Studies </a:t>
            </a:r>
          </a:p>
        </p:txBody>
      </p:sp>
      <p:sp>
        <p:nvSpPr>
          <p:cNvPr id="3" name="Content Placeholder 2">
            <a:extLst>
              <a:ext uri="{FF2B5EF4-FFF2-40B4-BE49-F238E27FC236}">
                <a16:creationId xmlns:a16="http://schemas.microsoft.com/office/drawing/2014/main" id="{6EBC5512-988A-4122-87C0-F36F109EA1D7}"/>
              </a:ext>
            </a:extLst>
          </p:cNvPr>
          <p:cNvSpPr>
            <a:spLocks noGrp="1"/>
          </p:cNvSpPr>
          <p:nvPr>
            <p:ph idx="1"/>
          </p:nvPr>
        </p:nvSpPr>
        <p:spPr/>
        <p:txBody>
          <a:bodyPr/>
          <a:lstStyle/>
          <a:p>
            <a:r>
              <a:rPr lang="en-US" dirty="0"/>
              <a:t>Watching evolution occur over multiple generations through observation in the lab or out in the field. </a:t>
            </a:r>
          </a:p>
          <a:p>
            <a:pPr lvl="1"/>
            <a:r>
              <a:rPr lang="en-US" dirty="0"/>
              <a:t>Fruit fly starvation resistance </a:t>
            </a:r>
          </a:p>
          <a:p>
            <a:pPr lvl="1"/>
            <a:r>
              <a:rPr lang="en-US" dirty="0"/>
              <a:t>Golf Grass reproduction with constant pressure to be cut short. </a:t>
            </a:r>
          </a:p>
          <a:p>
            <a:pPr lvl="1"/>
            <a:r>
              <a:rPr lang="en-US" dirty="0"/>
              <a:t>Antibiotic resistant strains of bacteria. </a:t>
            </a:r>
          </a:p>
          <a:p>
            <a:pPr lvl="1"/>
            <a:endParaRPr lang="en-US" dirty="0"/>
          </a:p>
        </p:txBody>
      </p:sp>
      <p:pic>
        <p:nvPicPr>
          <p:cNvPr id="5122" name="Picture 2" descr="Mutations and selection – Antibiotic resistance – ReAct">
            <a:extLst>
              <a:ext uri="{FF2B5EF4-FFF2-40B4-BE49-F238E27FC236}">
                <a16:creationId xmlns:a16="http://schemas.microsoft.com/office/drawing/2014/main" id="{84CD41B1-F57A-4EEE-B126-FB1BC89C3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763" y="4250672"/>
            <a:ext cx="5498237" cy="23976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apter 8: Evolution and Natural Selection - ppt download">
            <a:extLst>
              <a:ext uri="{FF2B5EF4-FFF2-40B4-BE49-F238E27FC236}">
                <a16:creationId xmlns:a16="http://schemas.microsoft.com/office/drawing/2014/main" id="{C9E0A11F-4357-4508-B1E4-753F80927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900" y="3664441"/>
            <a:ext cx="4101484" cy="30761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Ins And Outs Of Zoysiagrass Fairway Management">
            <a:extLst>
              <a:ext uri="{FF2B5EF4-FFF2-40B4-BE49-F238E27FC236}">
                <a16:creationId xmlns:a16="http://schemas.microsoft.com/office/drawing/2014/main" id="{4153612B-14DD-4C81-8B58-8AB9C7FCF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216" y="0"/>
            <a:ext cx="3333226" cy="187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65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2F0EC-EACC-4FE0-A802-D7BBEB97000A}"/>
              </a:ext>
            </a:extLst>
          </p:cNvPr>
          <p:cNvSpPr>
            <a:spLocks noGrp="1"/>
          </p:cNvSpPr>
          <p:nvPr>
            <p:ph type="title"/>
          </p:nvPr>
        </p:nvSpPr>
        <p:spPr/>
        <p:txBody>
          <a:bodyPr/>
          <a:lstStyle/>
          <a:p>
            <a:r>
              <a:rPr lang="en-US" dirty="0"/>
              <a:t>E-</a:t>
            </a:r>
            <a:r>
              <a:rPr lang="en-US" dirty="0" err="1"/>
              <a:t>cybermission</a:t>
            </a:r>
            <a:r>
              <a:rPr lang="en-US" dirty="0"/>
              <a:t> corrections</a:t>
            </a:r>
          </a:p>
        </p:txBody>
      </p:sp>
      <p:sp>
        <p:nvSpPr>
          <p:cNvPr id="3" name="Content Placeholder 2">
            <a:extLst>
              <a:ext uri="{FF2B5EF4-FFF2-40B4-BE49-F238E27FC236}">
                <a16:creationId xmlns:a16="http://schemas.microsoft.com/office/drawing/2014/main" id="{C27838DF-7B35-43B1-A099-EA6AE15D9609}"/>
              </a:ext>
            </a:extLst>
          </p:cNvPr>
          <p:cNvSpPr>
            <a:spLocks noGrp="1"/>
          </p:cNvSpPr>
          <p:nvPr>
            <p:ph idx="1"/>
          </p:nvPr>
        </p:nvSpPr>
        <p:spPr/>
        <p:txBody>
          <a:bodyPr>
            <a:normAutofit fontScale="92500" lnSpcReduction="10000"/>
          </a:bodyPr>
          <a:lstStyle/>
          <a:p>
            <a:r>
              <a:rPr lang="en-US" dirty="0"/>
              <a:t>Check your sources sections. The first sources section should be a list of your sources.  The second section should be your list of sources and all the information that you learned from each source.  If you listed 10 sources, they should all have an entry for items you learned from them: For example one of your 10 sources might look like this:</a:t>
            </a:r>
          </a:p>
          <a:p>
            <a:pPr lvl="1"/>
            <a:r>
              <a:rPr lang="en-US" dirty="0">
                <a:hlinkClick r:id="rId2"/>
              </a:rPr>
              <a:t>https://www.youtube.com/watch?v=1WS712DHfmg</a:t>
            </a:r>
            <a:r>
              <a:rPr lang="en-US" dirty="0"/>
              <a:t> Life Begins: Crash Course Big History #4</a:t>
            </a:r>
          </a:p>
          <a:p>
            <a:pPr lvl="2"/>
            <a:r>
              <a:rPr lang="en-US" dirty="0"/>
              <a:t>The origin of life on Earth is not fully known, but there are scientific evidences that support theories that explain how life first arrived.   Deep sea thermal vents could support the needs of prokaryotes.   The oxygen holocaust killed off many prokaryotes that could not survive in a 3% oxygen environments creating a population bottleneck.  All living organisms have DNA therefore we must all be related to each other.  There are many theories as to how life arrived on Earth including deep sea thermal vents, and panspermia.  Sexual reproduction allows for more genetic variation than binary fission, leading to more diversity of life.   </a:t>
            </a:r>
          </a:p>
          <a:p>
            <a:pPr lvl="1"/>
            <a:endParaRPr lang="en-US" dirty="0"/>
          </a:p>
        </p:txBody>
      </p:sp>
    </p:spTree>
    <p:extLst>
      <p:ext uri="{BB962C8B-B14F-4D97-AF65-F5344CB8AC3E}">
        <p14:creationId xmlns:p14="http://schemas.microsoft.com/office/powerpoint/2010/main" val="179166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87B7-B559-4080-8C78-B7C8D25A8D02}"/>
              </a:ext>
            </a:extLst>
          </p:cNvPr>
          <p:cNvSpPr>
            <a:spLocks noGrp="1"/>
          </p:cNvSpPr>
          <p:nvPr>
            <p:ph type="title"/>
          </p:nvPr>
        </p:nvSpPr>
        <p:spPr/>
        <p:txBody>
          <a:bodyPr/>
          <a:lstStyle/>
          <a:p>
            <a:r>
              <a:rPr lang="en-US" dirty="0"/>
              <a:t>Sources of error</a:t>
            </a:r>
          </a:p>
        </p:txBody>
      </p:sp>
      <p:sp>
        <p:nvSpPr>
          <p:cNvPr id="3" name="Content Placeholder 2">
            <a:extLst>
              <a:ext uri="{FF2B5EF4-FFF2-40B4-BE49-F238E27FC236}">
                <a16:creationId xmlns:a16="http://schemas.microsoft.com/office/drawing/2014/main" id="{9296C609-B3DC-4A97-894E-4A84707F1E7A}"/>
              </a:ext>
            </a:extLst>
          </p:cNvPr>
          <p:cNvSpPr>
            <a:spLocks noGrp="1"/>
          </p:cNvSpPr>
          <p:nvPr>
            <p:ph idx="1"/>
          </p:nvPr>
        </p:nvSpPr>
        <p:spPr/>
        <p:txBody>
          <a:bodyPr/>
          <a:lstStyle/>
          <a:p>
            <a:r>
              <a:rPr lang="en-US" dirty="0"/>
              <a:t>This is not what mistakes did you make when conducting your experiment.  ( You should include these in your discussion, but they are not the main focus here).  These are the items that you were not able to control that could have altered your results.  </a:t>
            </a:r>
          </a:p>
          <a:p>
            <a:pPr lvl="1"/>
            <a:r>
              <a:rPr lang="en-US" dirty="0"/>
              <a:t>Contamination, wind, temperature fluctuations in an outdoor experiment, amount of resources available to the organism being observed – did the organism leave due to your treatment, or did they run out of resources?  Spray bottle squirt consistency – do they spray the same amount every time?  Think of all the possible contributors to a result, and if some were out of your control, these should be listed under your sources of error.  </a:t>
            </a:r>
          </a:p>
        </p:txBody>
      </p:sp>
    </p:spTree>
    <p:extLst>
      <p:ext uri="{BB962C8B-B14F-4D97-AF65-F5344CB8AC3E}">
        <p14:creationId xmlns:p14="http://schemas.microsoft.com/office/powerpoint/2010/main" val="390642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3FC-AE13-472B-B4FD-233B503660A8}"/>
              </a:ext>
            </a:extLst>
          </p:cNvPr>
          <p:cNvSpPr>
            <a:spLocks noGrp="1"/>
          </p:cNvSpPr>
          <p:nvPr>
            <p:ph type="title"/>
          </p:nvPr>
        </p:nvSpPr>
        <p:spPr/>
        <p:txBody>
          <a:bodyPr/>
          <a:lstStyle/>
          <a:p>
            <a:r>
              <a:rPr lang="en-US" dirty="0"/>
              <a:t>Please e-mail me when you have made all revisions and are ready to submit. </a:t>
            </a:r>
          </a:p>
        </p:txBody>
      </p:sp>
      <p:sp>
        <p:nvSpPr>
          <p:cNvPr id="3" name="Content Placeholder 2">
            <a:extLst>
              <a:ext uri="{FF2B5EF4-FFF2-40B4-BE49-F238E27FC236}">
                <a16:creationId xmlns:a16="http://schemas.microsoft.com/office/drawing/2014/main" id="{A056009A-4CAE-4D33-9D17-2DBE3893A00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16960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16ED-AA58-461B-B388-ED5A5DDF3F95}"/>
              </a:ext>
            </a:extLst>
          </p:cNvPr>
          <p:cNvSpPr>
            <a:spLocks noGrp="1"/>
          </p:cNvSpPr>
          <p:nvPr>
            <p:ph type="title"/>
          </p:nvPr>
        </p:nvSpPr>
        <p:spPr/>
        <p:txBody>
          <a:bodyPr/>
          <a:lstStyle/>
          <a:p>
            <a:r>
              <a:rPr lang="en-US" dirty="0"/>
              <a:t>Check your E-</a:t>
            </a:r>
            <a:r>
              <a:rPr lang="en-US" dirty="0" err="1"/>
              <a:t>cybermission</a:t>
            </a:r>
            <a:r>
              <a:rPr lang="en-US" dirty="0"/>
              <a:t> for your graphs, charts and picture uploads. </a:t>
            </a:r>
          </a:p>
        </p:txBody>
      </p:sp>
      <p:sp>
        <p:nvSpPr>
          <p:cNvPr id="3" name="Content Placeholder 2">
            <a:extLst>
              <a:ext uri="{FF2B5EF4-FFF2-40B4-BE49-F238E27FC236}">
                <a16:creationId xmlns:a16="http://schemas.microsoft.com/office/drawing/2014/main" id="{C343E66B-5923-4F84-A79E-80598F5990CC}"/>
              </a:ext>
            </a:extLst>
          </p:cNvPr>
          <p:cNvSpPr>
            <a:spLocks noGrp="1"/>
          </p:cNvSpPr>
          <p:nvPr>
            <p:ph idx="1"/>
          </p:nvPr>
        </p:nvSpPr>
        <p:spPr/>
        <p:txBody>
          <a:bodyPr/>
          <a:lstStyle/>
          <a:p>
            <a:r>
              <a:rPr lang="en-US" dirty="0"/>
              <a:t>Click the upload file link to attach your graphs, charts and photos.  </a:t>
            </a:r>
          </a:p>
        </p:txBody>
      </p:sp>
      <p:pic>
        <p:nvPicPr>
          <p:cNvPr id="4" name="Picture 3">
            <a:extLst>
              <a:ext uri="{FF2B5EF4-FFF2-40B4-BE49-F238E27FC236}">
                <a16:creationId xmlns:a16="http://schemas.microsoft.com/office/drawing/2014/main" id="{62F64D5C-2D73-405E-B345-FA080D1D7C30}"/>
              </a:ext>
            </a:extLst>
          </p:cNvPr>
          <p:cNvPicPr>
            <a:picLocks noChangeAspect="1"/>
          </p:cNvPicPr>
          <p:nvPr/>
        </p:nvPicPr>
        <p:blipFill>
          <a:blip r:embed="rId2"/>
          <a:stretch>
            <a:fillRect/>
          </a:stretch>
        </p:blipFill>
        <p:spPr>
          <a:xfrm>
            <a:off x="716437" y="1504391"/>
            <a:ext cx="10171522" cy="4325702"/>
          </a:xfrm>
          <a:prstGeom prst="rect">
            <a:avLst/>
          </a:prstGeom>
        </p:spPr>
      </p:pic>
    </p:spTree>
    <p:extLst>
      <p:ext uri="{BB962C8B-B14F-4D97-AF65-F5344CB8AC3E}">
        <p14:creationId xmlns:p14="http://schemas.microsoft.com/office/powerpoint/2010/main" val="2396344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FDC0-B185-4110-9DE9-8CEF3A5A8568}"/>
              </a:ext>
            </a:extLst>
          </p:cNvPr>
          <p:cNvSpPr>
            <a:spLocks noGrp="1"/>
          </p:cNvSpPr>
          <p:nvPr>
            <p:ph type="title"/>
          </p:nvPr>
        </p:nvSpPr>
        <p:spPr/>
        <p:txBody>
          <a:bodyPr/>
          <a:lstStyle/>
          <a:p>
            <a:r>
              <a:rPr lang="en-US" dirty="0"/>
              <a:t>Review with your shoulder partner</a:t>
            </a:r>
          </a:p>
        </p:txBody>
      </p:sp>
      <p:sp>
        <p:nvSpPr>
          <p:cNvPr id="3" name="Content Placeholder 2">
            <a:extLst>
              <a:ext uri="{FF2B5EF4-FFF2-40B4-BE49-F238E27FC236}">
                <a16:creationId xmlns:a16="http://schemas.microsoft.com/office/drawing/2014/main" id="{44D52A65-A012-4F19-8578-8CA83B0B8212}"/>
              </a:ext>
            </a:extLst>
          </p:cNvPr>
          <p:cNvSpPr>
            <a:spLocks noGrp="1"/>
          </p:cNvSpPr>
          <p:nvPr>
            <p:ph idx="1"/>
          </p:nvPr>
        </p:nvSpPr>
        <p:spPr/>
        <p:txBody>
          <a:bodyPr/>
          <a:lstStyle/>
          <a:p>
            <a:r>
              <a:rPr lang="en-US" dirty="0"/>
              <a:t>5 evidences of Evolution</a:t>
            </a:r>
          </a:p>
          <a:p>
            <a:pPr lvl="1"/>
            <a:r>
              <a:rPr lang="en-US" dirty="0"/>
              <a:t>Fossil record – What are they? where are they found? How do we date them? </a:t>
            </a:r>
          </a:p>
          <a:p>
            <a:pPr lvl="1"/>
            <a:r>
              <a:rPr lang="en-US" dirty="0"/>
              <a:t>Biogeography  - examples </a:t>
            </a:r>
          </a:p>
          <a:p>
            <a:pPr lvl="1"/>
            <a:r>
              <a:rPr lang="en-US" dirty="0"/>
              <a:t>Comparative anatomy and embryology </a:t>
            </a:r>
          </a:p>
          <a:p>
            <a:pPr lvl="2"/>
            <a:r>
              <a:rPr lang="en-US" dirty="0"/>
              <a:t>Homologous structures – examples </a:t>
            </a:r>
          </a:p>
          <a:p>
            <a:pPr lvl="2"/>
            <a:r>
              <a:rPr lang="en-US" dirty="0"/>
              <a:t>Analogous structures – examples </a:t>
            </a:r>
          </a:p>
          <a:p>
            <a:pPr lvl="2"/>
            <a:r>
              <a:rPr lang="en-US" dirty="0"/>
              <a:t>Vestigial structures – examples</a:t>
            </a:r>
          </a:p>
          <a:p>
            <a:pPr lvl="1"/>
            <a:r>
              <a:rPr lang="en-US" dirty="0"/>
              <a:t>Molecular Biology – Molecular clock</a:t>
            </a:r>
          </a:p>
          <a:p>
            <a:pPr lvl="1"/>
            <a:r>
              <a:rPr lang="en-US" dirty="0"/>
              <a:t>Laboratory and field studies - examples</a:t>
            </a:r>
          </a:p>
          <a:p>
            <a:pPr lvl="1"/>
            <a:endParaRPr lang="en-US" dirty="0"/>
          </a:p>
        </p:txBody>
      </p:sp>
    </p:spTree>
    <p:extLst>
      <p:ext uri="{BB962C8B-B14F-4D97-AF65-F5344CB8AC3E}">
        <p14:creationId xmlns:p14="http://schemas.microsoft.com/office/powerpoint/2010/main" val="2009583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C6C2-7505-4E9E-AEDD-AA060A4B240E}"/>
              </a:ext>
            </a:extLst>
          </p:cNvPr>
          <p:cNvSpPr>
            <a:spLocks noGrp="1"/>
          </p:cNvSpPr>
          <p:nvPr>
            <p:ph type="title"/>
          </p:nvPr>
        </p:nvSpPr>
        <p:spPr/>
        <p:txBody>
          <a:bodyPr/>
          <a:lstStyle/>
          <a:p>
            <a:endParaRPr lang="en-US"/>
          </a:p>
        </p:txBody>
      </p:sp>
      <p:pic>
        <p:nvPicPr>
          <p:cNvPr id="4" name="Seven Million Years of Human Evolution">
            <a:hlinkClick r:id="" action="ppaction://media"/>
            <a:extLst>
              <a:ext uri="{FF2B5EF4-FFF2-40B4-BE49-F238E27FC236}">
                <a16:creationId xmlns:a16="http://schemas.microsoft.com/office/drawing/2014/main" id="{368C252B-8BE7-47AD-9495-1CCDACF7B0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9798" y="292231"/>
            <a:ext cx="11023617" cy="6200644"/>
          </a:xfrm>
        </p:spPr>
      </p:pic>
    </p:spTree>
    <p:extLst>
      <p:ext uri="{BB962C8B-B14F-4D97-AF65-F5344CB8AC3E}">
        <p14:creationId xmlns:p14="http://schemas.microsoft.com/office/powerpoint/2010/main" val="2262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C940-59B3-4C3D-8A67-B9094960468A}"/>
              </a:ext>
            </a:extLst>
          </p:cNvPr>
          <p:cNvSpPr>
            <a:spLocks noGrp="1"/>
          </p:cNvSpPr>
          <p:nvPr>
            <p:ph type="title"/>
          </p:nvPr>
        </p:nvSpPr>
        <p:spPr/>
        <p:txBody>
          <a:bodyPr/>
          <a:lstStyle/>
          <a:p>
            <a:r>
              <a:rPr lang="en-US" dirty="0"/>
              <a:t>Scientists that designed experiments in support of Biogenesis.</a:t>
            </a:r>
          </a:p>
        </p:txBody>
      </p:sp>
      <p:sp>
        <p:nvSpPr>
          <p:cNvPr id="3" name="Content Placeholder 2">
            <a:extLst>
              <a:ext uri="{FF2B5EF4-FFF2-40B4-BE49-F238E27FC236}">
                <a16:creationId xmlns:a16="http://schemas.microsoft.com/office/drawing/2014/main" id="{A3C2377C-C801-425A-8182-A761ACB3E330}"/>
              </a:ext>
            </a:extLst>
          </p:cNvPr>
          <p:cNvSpPr>
            <a:spLocks noGrp="1"/>
          </p:cNvSpPr>
          <p:nvPr>
            <p:ph idx="1"/>
          </p:nvPr>
        </p:nvSpPr>
        <p:spPr>
          <a:xfrm>
            <a:off x="838200" y="1825625"/>
            <a:ext cx="6753225" cy="4351338"/>
          </a:xfrm>
        </p:spPr>
        <p:txBody>
          <a:bodyPr/>
          <a:lstStyle/>
          <a:p>
            <a:r>
              <a:rPr lang="en-US" dirty="0"/>
              <a:t>Francisco Redi  - Mid 1600’s </a:t>
            </a:r>
          </a:p>
          <a:p>
            <a:pPr lvl="1"/>
            <a:r>
              <a:rPr lang="en-US" dirty="0"/>
              <a:t>Designed an experiment to show that flies do not spontaneously generate from rotting meat.</a:t>
            </a:r>
          </a:p>
          <a:p>
            <a:pPr lvl="1"/>
            <a:r>
              <a:rPr lang="en-US" dirty="0"/>
              <a:t>Put meat in jars.  He left some uncovered, and covered some. </a:t>
            </a:r>
          </a:p>
          <a:p>
            <a:pPr lvl="1"/>
            <a:r>
              <a:rPr lang="en-US" dirty="0"/>
              <a:t>The opened jars had maggots growing on the meat.  The jars with the gauze had maggots growing on the gauze, but none on the meat. </a:t>
            </a:r>
          </a:p>
          <a:p>
            <a:pPr lvl="1"/>
            <a:endParaRPr lang="en-US" dirty="0"/>
          </a:p>
          <a:p>
            <a:pPr lvl="1"/>
            <a:r>
              <a:rPr lang="en-US" dirty="0"/>
              <a:t>Spontaneous generation </a:t>
            </a:r>
          </a:p>
        </p:txBody>
      </p:sp>
      <p:pic>
        <p:nvPicPr>
          <p:cNvPr id="1026" name="Picture 2" descr="https://sites.google.com/site/kellyhannahssciencetest/_/rsrc/1468740672487/scientific-method-flow-chart/home/an-experiment-using-scientific-method/i0340000.jpg">
            <a:extLst>
              <a:ext uri="{FF2B5EF4-FFF2-40B4-BE49-F238E27FC236}">
                <a16:creationId xmlns:a16="http://schemas.microsoft.com/office/drawing/2014/main" id="{A062E8D8-8ED1-4F6A-A53E-1FCA27864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1425" y="3200399"/>
            <a:ext cx="3920400" cy="3457575"/>
          </a:xfrm>
          <a:prstGeom prst="rect">
            <a:avLst/>
          </a:prstGeom>
          <a:noFill/>
          <a:extLst>
            <a:ext uri="{909E8E84-426E-40DD-AFC4-6F175D3DCCD1}">
              <a14:hiddenFill xmlns:a14="http://schemas.microsoft.com/office/drawing/2010/main">
                <a:solidFill>
                  <a:srgbClr val="FFFFFF"/>
                </a:solidFill>
              </a14:hiddenFill>
            </a:ext>
          </a:extLst>
        </p:spPr>
      </p:pic>
      <p:sp>
        <p:nvSpPr>
          <p:cNvPr id="4" name="&quot;Not Allowed&quot; Symbol 3">
            <a:extLst>
              <a:ext uri="{FF2B5EF4-FFF2-40B4-BE49-F238E27FC236}">
                <a16:creationId xmlns:a16="http://schemas.microsoft.com/office/drawing/2014/main" id="{03B4F177-18E6-4C33-9C26-6C4710779D66}"/>
              </a:ext>
            </a:extLst>
          </p:cNvPr>
          <p:cNvSpPr/>
          <p:nvPr/>
        </p:nvSpPr>
        <p:spPr>
          <a:xfrm>
            <a:off x="2138362" y="4799013"/>
            <a:ext cx="2076450" cy="1247775"/>
          </a:xfrm>
          <a:prstGeom prst="noSmoking">
            <a:avLst/>
          </a:prstGeom>
          <a:solidFill>
            <a:schemeClr val="accent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082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B6E6-6CBA-40C7-8621-C345C7D99EE3}"/>
              </a:ext>
            </a:extLst>
          </p:cNvPr>
          <p:cNvSpPr>
            <a:spLocks noGrp="1"/>
          </p:cNvSpPr>
          <p:nvPr>
            <p:ph type="title"/>
          </p:nvPr>
        </p:nvSpPr>
        <p:spPr/>
        <p:txBody>
          <a:bodyPr/>
          <a:lstStyle/>
          <a:p>
            <a:endParaRPr lang="en-US"/>
          </a:p>
        </p:txBody>
      </p:sp>
      <p:pic>
        <p:nvPicPr>
          <p:cNvPr id="4" name="Early Humans...in five minutes or less">
            <a:hlinkClick r:id="" action="ppaction://media"/>
            <a:extLst>
              <a:ext uri="{FF2B5EF4-FFF2-40B4-BE49-F238E27FC236}">
                <a16:creationId xmlns:a16="http://schemas.microsoft.com/office/drawing/2014/main" id="{1DCA1DBB-2E76-4518-A103-90783E39CE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9949" y="397079"/>
            <a:ext cx="10780406" cy="6063841"/>
          </a:xfrm>
        </p:spPr>
      </p:pic>
    </p:spTree>
    <p:extLst>
      <p:ext uri="{BB962C8B-B14F-4D97-AF65-F5344CB8AC3E}">
        <p14:creationId xmlns:p14="http://schemas.microsoft.com/office/powerpoint/2010/main" val="19762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5F615BF-2366-4F16-B0B0-ECDC5223FE8F}"/>
              </a:ext>
            </a:extLst>
          </p:cNvPr>
          <p:cNvSpPr>
            <a:spLocks noGrp="1"/>
          </p:cNvSpPr>
          <p:nvPr>
            <p:ph type="title"/>
          </p:nvPr>
        </p:nvSpPr>
        <p:spPr/>
        <p:txBody>
          <a:bodyPr/>
          <a:lstStyle/>
          <a:p>
            <a:endParaRPr lang="en-US"/>
          </a:p>
        </p:txBody>
      </p:sp>
      <p:sp>
        <p:nvSpPr>
          <p:cNvPr id="9" name="AutoShape 6" descr="data:image/svg+xml;base64,PHN2ZyB4bWxucz0iaHR0cDovL3d3dy53My5vcmcvMjAwMC9zdmciIHhtbG5zOnhsaW5rPSJodHRwOi8vd3d3LnczLm9yZy8xOTk5L3hsaW5rIiB3aWR0aD0iMzIiIGhlaWdodD0iMzIiIHZpZXdCb3g9IjAgMCAzMiAzMiI+CiAgPGRlZnM+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CiAgICA8cGF0aCBzdHJva2U9IiM0Mjg1RjQiIHN0cm9rZS1saW5lY2FwPSJzcXVhcmUiIGQ9Ik0yNSwxMyBDMjMsMTUuMzMzMzMzMyAyMCwxNi41IDE2LDE2LjUgQzEyLDE2LjUgOSwxNS4zMzMzMzMzIDcsMTMgTDEzLDEwLjUgTDE5LDEwLjUgTDI1LDEzIFoiIG1hc2s9InVybCgjc21hbGwtdmlzZW1lLXYzLWIpIi8+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Cjwvc3ZnPgo=">
            <a:hlinkClick r:id="rId2"/>
            <a:extLst>
              <a:ext uri="{FF2B5EF4-FFF2-40B4-BE49-F238E27FC236}">
                <a16:creationId xmlns:a16="http://schemas.microsoft.com/office/drawing/2014/main" id="{7C465EB0-14A2-4B6D-9A9C-646623127280}"/>
              </a:ext>
            </a:extLst>
          </p:cNvPr>
          <p:cNvSpPr>
            <a:spLocks noChangeAspect="1" noChangeArrowheads="1"/>
          </p:cNvSpPr>
          <p:nvPr/>
        </p:nvSpPr>
        <p:spPr bwMode="auto">
          <a:xfrm flipV="1">
            <a:off x="1317959" y="3251123"/>
            <a:ext cx="388947" cy="57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2">
            <a:extLst>
              <a:ext uri="{FF2B5EF4-FFF2-40B4-BE49-F238E27FC236}">
                <a16:creationId xmlns:a16="http://schemas.microsoft.com/office/drawing/2014/main" id="{129C4B24-16DD-4F3D-8602-F23C41309754}"/>
              </a:ext>
            </a:extLst>
          </p:cNvPr>
          <p:cNvSpPr txBox="1">
            <a:spLocks/>
          </p:cNvSpPr>
          <p:nvPr/>
        </p:nvSpPr>
        <p:spPr>
          <a:xfrm flipV="1">
            <a:off x="1816977" y="8712123"/>
            <a:ext cx="11027829" cy="5736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AutoShape 6" descr="data:image/svg+xml;base64,PHN2ZyB4bWxucz0iaHR0cDovL3d3dy53My5vcmcvMjAwMC9zdmciIHhtbG5zOnhsaW5rPSJodHRwOi8vd3d3LnczLm9yZy8xOTk5L3hsaW5rIiB3aWR0aD0iMzIiIGhlaWdodD0iMzIiIHZpZXdCb3g9IjAgMCAzMiAzMiI+CiAgPGRlZnM+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CiAgICA8cGF0aCBzdHJva2U9IiM0Mjg1RjQiIHN0cm9rZS1saW5lY2FwPSJzcXVhcmUiIGQ9Ik0yNSwxMyBDMjMsMTUuMzMzMzMzMyAyMCwxNi41IDE2LDE2LjUgQzEyLDE2LjUgOSwxNS4zMzMzMzMzIDcsMTMgTDEzLDEwLjUgTDE5LDEwLjUgTDI1LDEzIFoiIG1hc2s9InVybCgjc21hbGwtdmlzZW1lLXYzLWIpIi8+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Cjwvc3ZnPgo=">
            <a:hlinkClick r:id="rId2"/>
            <a:extLst>
              <a:ext uri="{FF2B5EF4-FFF2-40B4-BE49-F238E27FC236}">
                <a16:creationId xmlns:a16="http://schemas.microsoft.com/office/drawing/2014/main" id="{AB472255-8C64-49A5-84FB-54B6B8953025}"/>
              </a:ext>
            </a:extLst>
          </p:cNvPr>
          <p:cNvSpPr>
            <a:spLocks noChangeAspect="1" noChangeArrowheads="1"/>
          </p:cNvSpPr>
          <p:nvPr/>
        </p:nvSpPr>
        <p:spPr bwMode="auto">
          <a:xfrm flipV="1">
            <a:off x="1470359" y="3403523"/>
            <a:ext cx="388947" cy="57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Hominid vs. hominin | EARTH Magazine">
            <a:extLst>
              <a:ext uri="{FF2B5EF4-FFF2-40B4-BE49-F238E27FC236}">
                <a16:creationId xmlns:a16="http://schemas.microsoft.com/office/drawing/2014/main" id="{7FB8C12A-8768-44AF-B322-67AF01A086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8728" y="2403835"/>
            <a:ext cx="10719470" cy="323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403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15DD-B4B8-4320-99FC-D81F3B3CB8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9056D2-4A7F-4B57-8699-4D359F3F3153}"/>
              </a:ext>
            </a:extLst>
          </p:cNvPr>
          <p:cNvSpPr>
            <a:spLocks noGrp="1"/>
          </p:cNvSpPr>
          <p:nvPr>
            <p:ph idx="1"/>
          </p:nvPr>
        </p:nvSpPr>
        <p:spPr/>
        <p:txBody>
          <a:bodyPr/>
          <a:lstStyle/>
          <a:p>
            <a:endParaRPr lang="en-US" dirty="0"/>
          </a:p>
        </p:txBody>
      </p:sp>
      <p:pic>
        <p:nvPicPr>
          <p:cNvPr id="7170" name="Picture 2" descr="upload.wikimedia.org/wikipedia/commons/thumb/b/...">
            <a:extLst>
              <a:ext uri="{FF2B5EF4-FFF2-40B4-BE49-F238E27FC236}">
                <a16:creationId xmlns:a16="http://schemas.microsoft.com/office/drawing/2014/main" id="{D3805132-5669-427B-82E1-E2371DF3B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638" y="0"/>
            <a:ext cx="7832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61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5BB5-A747-4503-A0BD-6CA0531C01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171E2-E120-4380-82D4-61CFF4A614A8}"/>
              </a:ext>
            </a:extLst>
          </p:cNvPr>
          <p:cNvSpPr>
            <a:spLocks noGrp="1"/>
          </p:cNvSpPr>
          <p:nvPr>
            <p:ph idx="1"/>
          </p:nvPr>
        </p:nvSpPr>
        <p:spPr/>
        <p:txBody>
          <a:bodyPr/>
          <a:lstStyle/>
          <a:p>
            <a:endParaRPr lang="en-US" dirty="0"/>
          </a:p>
        </p:txBody>
      </p:sp>
      <p:pic>
        <p:nvPicPr>
          <p:cNvPr id="4" name="Picture 2" descr="Image result for hominid evolution">
            <a:extLst>
              <a:ext uri="{FF2B5EF4-FFF2-40B4-BE49-F238E27FC236}">
                <a16:creationId xmlns:a16="http://schemas.microsoft.com/office/drawing/2014/main" id="{895668B3-5CC1-41E0-A49C-622AAE470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008" y="0"/>
            <a:ext cx="9409862" cy="687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11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rmAutofit fontScale="90000"/>
          </a:bodyPr>
          <a:lstStyle/>
          <a:p>
            <a:r>
              <a:rPr lang="en-US" dirty="0"/>
              <a:t>LEQ: How does brain size, jaw size, language, and use of tools show evidence for trends in hominid evolution? </a:t>
            </a:r>
          </a:p>
        </p:txBody>
      </p:sp>
      <p:sp>
        <p:nvSpPr>
          <p:cNvPr id="3" name="Content Placeholder 2"/>
          <p:cNvSpPr>
            <a:spLocks noGrp="1"/>
          </p:cNvSpPr>
          <p:nvPr>
            <p:ph idx="1"/>
          </p:nvPr>
        </p:nvSpPr>
        <p:spPr>
          <a:xfrm>
            <a:off x="838200" y="2173575"/>
            <a:ext cx="3134193" cy="4003388"/>
          </a:xfrm>
        </p:spPr>
        <p:txBody>
          <a:bodyPr>
            <a:normAutofit lnSpcReduction="10000"/>
          </a:bodyPr>
          <a:lstStyle/>
          <a:p>
            <a:r>
              <a:rPr lang="en-US" dirty="0"/>
              <a:t>Observe skulls, jaws and skeletal variations </a:t>
            </a:r>
          </a:p>
          <a:p>
            <a:r>
              <a:rPr lang="en-US" dirty="0"/>
              <a:t>Compare/contrast modern humans with their hominid ancestors. </a:t>
            </a:r>
          </a:p>
          <a:p>
            <a:r>
              <a:rPr lang="en-US" dirty="0"/>
              <a:t>Terms- prehensile tail, bipedal, hominid</a:t>
            </a:r>
          </a:p>
          <a:p>
            <a:endParaRPr lang="en-US" dirty="0"/>
          </a:p>
        </p:txBody>
      </p:sp>
      <p:pic>
        <p:nvPicPr>
          <p:cNvPr id="1028" name="Picture 4" descr="http://4.bp.blogspot.com/-XUn1XQwOEWc/UOWa4jCq25I/AAAAAAAAAMA/URZPaenJEWc/s1600/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870" y="1236251"/>
            <a:ext cx="7510645" cy="536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937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716" y="365125"/>
            <a:ext cx="5523866" cy="2842770"/>
          </a:xfrm>
        </p:spPr>
      </p:pic>
      <p:pic>
        <p:nvPicPr>
          <p:cNvPr id="2050" name="Picture 2" descr="http://www.godandscience.org/images/chimp_human_sediba_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993" y="0"/>
            <a:ext cx="5944007" cy="4008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dibaHand.jpg (359×5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7532" y="4008381"/>
            <a:ext cx="1894468" cy="284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9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866CE5-0732-405F-B8C9-C1347D0FC5ED}"/>
              </a:ext>
            </a:extLst>
          </p:cNvPr>
          <p:cNvSpPr>
            <a:spLocks noGrp="1"/>
          </p:cNvSpPr>
          <p:nvPr>
            <p:ph idx="1"/>
          </p:nvPr>
        </p:nvSpPr>
        <p:spPr>
          <a:xfrm>
            <a:off x="838200" y="295275"/>
            <a:ext cx="7181850" cy="6400800"/>
          </a:xfrm>
        </p:spPr>
        <p:txBody>
          <a:bodyPr/>
          <a:lstStyle/>
          <a:p>
            <a:r>
              <a:rPr lang="en-US" dirty="0"/>
              <a:t>Louis Pasteur - Mid 1800’s</a:t>
            </a:r>
          </a:p>
          <a:p>
            <a:pPr lvl="1"/>
            <a:r>
              <a:rPr lang="en-US" dirty="0"/>
              <a:t>Lost 3 of his 5 children to disease.  He waged war on disease.</a:t>
            </a:r>
          </a:p>
          <a:p>
            <a:pPr lvl="1"/>
            <a:r>
              <a:rPr lang="en-US" dirty="0"/>
              <a:t>Because bacteria are microscopic, people thought that bacteria spontaneously generated from the air. </a:t>
            </a:r>
          </a:p>
          <a:p>
            <a:pPr lvl="1"/>
            <a:r>
              <a:rPr lang="en-US" dirty="0"/>
              <a:t>Pasteur put broth in gooseneck flasks and boiled it to kill all existing bacteria.  Some flasks were left in tact.  Some had the gooseneck flask portion broken off and allowed access to the air and falling airborne bacteria.  The open flasks became contaminated with bacteria, and the gooseneck flask broth did not spoil. </a:t>
            </a:r>
          </a:p>
          <a:p>
            <a:pPr lvl="1"/>
            <a:endParaRPr lang="en-US" dirty="0"/>
          </a:p>
          <a:p>
            <a:pPr lvl="2"/>
            <a:r>
              <a:rPr lang="en-US" dirty="0"/>
              <a:t>Spontaneous generation  </a:t>
            </a:r>
          </a:p>
          <a:p>
            <a:pPr lvl="2"/>
            <a:endParaRPr lang="en-US" dirty="0"/>
          </a:p>
        </p:txBody>
      </p:sp>
      <p:pic>
        <p:nvPicPr>
          <p:cNvPr id="2050" name="Picture 2" descr="Image result for louis pasteur experiment">
            <a:extLst>
              <a:ext uri="{FF2B5EF4-FFF2-40B4-BE49-F238E27FC236}">
                <a16:creationId xmlns:a16="http://schemas.microsoft.com/office/drawing/2014/main" id="{F49547A0-1C68-428E-A35F-C1933D39F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692" y="2605089"/>
            <a:ext cx="4585308" cy="2595562"/>
          </a:xfrm>
          <a:prstGeom prst="rect">
            <a:avLst/>
          </a:prstGeom>
          <a:noFill/>
          <a:extLst>
            <a:ext uri="{909E8E84-426E-40DD-AFC4-6F175D3DCCD1}">
              <a14:hiddenFill xmlns:a14="http://schemas.microsoft.com/office/drawing/2010/main">
                <a:solidFill>
                  <a:srgbClr val="FFFFFF"/>
                </a:solidFill>
              </a14:hiddenFill>
            </a:ext>
          </a:extLst>
        </p:spPr>
      </p:pic>
      <p:sp>
        <p:nvSpPr>
          <p:cNvPr id="5" name="&quot;Not Allowed&quot; Symbol 4">
            <a:extLst>
              <a:ext uri="{FF2B5EF4-FFF2-40B4-BE49-F238E27FC236}">
                <a16:creationId xmlns:a16="http://schemas.microsoft.com/office/drawing/2014/main" id="{12B72000-161B-4E25-A1D8-ED2D4B3E9ABF}"/>
              </a:ext>
            </a:extLst>
          </p:cNvPr>
          <p:cNvSpPr/>
          <p:nvPr/>
        </p:nvSpPr>
        <p:spPr>
          <a:xfrm>
            <a:off x="2138362" y="4799013"/>
            <a:ext cx="2076450" cy="1247775"/>
          </a:xfrm>
          <a:prstGeom prst="noSmoking">
            <a:avLst/>
          </a:prstGeom>
          <a:solidFill>
            <a:schemeClr val="accent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023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C4D10-2335-422D-88F9-5F20B656092D}"/>
              </a:ext>
            </a:extLst>
          </p:cNvPr>
          <p:cNvSpPr>
            <a:spLocks noGrp="1"/>
          </p:cNvSpPr>
          <p:nvPr>
            <p:ph type="title"/>
          </p:nvPr>
        </p:nvSpPr>
        <p:spPr/>
        <p:txBody>
          <a:bodyPr/>
          <a:lstStyle/>
          <a:p>
            <a:r>
              <a:rPr lang="en-US" dirty="0"/>
              <a:t>Abiogenesis – Life comes from non-living factors</a:t>
            </a:r>
          </a:p>
        </p:txBody>
      </p:sp>
      <p:sp>
        <p:nvSpPr>
          <p:cNvPr id="3" name="Content Placeholder 2">
            <a:extLst>
              <a:ext uri="{FF2B5EF4-FFF2-40B4-BE49-F238E27FC236}">
                <a16:creationId xmlns:a16="http://schemas.microsoft.com/office/drawing/2014/main" id="{2F23DED4-7116-4264-BA1D-372FCC5358C2}"/>
              </a:ext>
            </a:extLst>
          </p:cNvPr>
          <p:cNvSpPr>
            <a:spLocks noGrp="1"/>
          </p:cNvSpPr>
          <p:nvPr>
            <p:ph idx="1"/>
          </p:nvPr>
        </p:nvSpPr>
        <p:spPr/>
        <p:txBody>
          <a:bodyPr/>
          <a:lstStyle/>
          <a:p>
            <a:r>
              <a:rPr lang="en-US" dirty="0"/>
              <a:t>Prefix “a” means without     </a:t>
            </a:r>
            <a:r>
              <a:rPr lang="en-US" dirty="0" err="1"/>
              <a:t>abio</a:t>
            </a:r>
            <a:r>
              <a:rPr lang="en-US" dirty="0"/>
              <a:t>= without life</a:t>
            </a:r>
          </a:p>
          <a:p>
            <a:r>
              <a:rPr lang="en-US" dirty="0"/>
              <a:t>Oparin – Wrote “the origin of life” </a:t>
            </a:r>
          </a:p>
          <a:p>
            <a:pPr lvl="1"/>
            <a:r>
              <a:rPr lang="en-US" dirty="0"/>
              <a:t>1924 He hypothesized that life evolved from layers of organic chemicals in the ocean as a product of Earth’s early atmosphere. </a:t>
            </a:r>
          </a:p>
          <a:p>
            <a:pPr lvl="1"/>
            <a:r>
              <a:rPr lang="en-US" dirty="0"/>
              <a:t>Unable to find a way to test his hypothesis. </a:t>
            </a:r>
          </a:p>
          <a:p>
            <a:r>
              <a:rPr lang="en-US" dirty="0"/>
              <a:t>Urey- Miller 1953</a:t>
            </a:r>
          </a:p>
          <a:p>
            <a:pPr lvl="1"/>
            <a:r>
              <a:rPr lang="en-US" dirty="0"/>
              <a:t>23 year old student and professor designed glassware to test Oparin’s hypothesis of the “warm little pond”  </a:t>
            </a:r>
          </a:p>
          <a:p>
            <a:endParaRPr lang="en-US" dirty="0"/>
          </a:p>
        </p:txBody>
      </p:sp>
    </p:spTree>
    <p:extLst>
      <p:ext uri="{BB962C8B-B14F-4D97-AF65-F5344CB8AC3E}">
        <p14:creationId xmlns:p14="http://schemas.microsoft.com/office/powerpoint/2010/main" val="19442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A888-157A-4D81-B53B-6B744A4D1E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264F30-AB63-4048-8142-8BF036FF45B9}"/>
              </a:ext>
            </a:extLst>
          </p:cNvPr>
          <p:cNvSpPr>
            <a:spLocks noGrp="1"/>
          </p:cNvSpPr>
          <p:nvPr>
            <p:ph idx="1"/>
          </p:nvPr>
        </p:nvSpPr>
        <p:spPr>
          <a:xfrm>
            <a:off x="838200" y="1825625"/>
            <a:ext cx="6124575" cy="4351338"/>
          </a:xfrm>
        </p:spPr>
        <p:txBody>
          <a:bodyPr/>
          <a:lstStyle/>
          <a:p>
            <a:r>
              <a:rPr lang="en-US" sz="3200" dirty="0"/>
              <a:t>Urey- Miller 1953</a:t>
            </a:r>
          </a:p>
          <a:p>
            <a:pPr lvl="1"/>
            <a:r>
              <a:rPr lang="en-US" sz="3200" dirty="0"/>
              <a:t>23 year old student and professor designed glassware to test Oparin’s hypothesis of the “warm little pond”.</a:t>
            </a:r>
          </a:p>
          <a:p>
            <a:pPr lvl="1"/>
            <a:r>
              <a:rPr lang="en-US" sz="3200" dirty="0"/>
              <a:t>In a matter of days, they found amino acids in the water.   (building blocks for proteins)</a:t>
            </a:r>
          </a:p>
          <a:p>
            <a:endParaRPr lang="en-US" dirty="0"/>
          </a:p>
        </p:txBody>
      </p:sp>
      <p:pic>
        <p:nvPicPr>
          <p:cNvPr id="3074" name="Picture 2" descr="Image result for urey miller">
            <a:extLst>
              <a:ext uri="{FF2B5EF4-FFF2-40B4-BE49-F238E27FC236}">
                <a16:creationId xmlns:a16="http://schemas.microsoft.com/office/drawing/2014/main" id="{BA8B47B3-0F5A-4622-8E47-5BC4352C0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754" y="2085975"/>
            <a:ext cx="5044646" cy="388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08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7710-AE73-4CC4-8347-F97F53174C0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629905-265B-4B73-A6B8-85DE406CFD24}"/>
              </a:ext>
            </a:extLst>
          </p:cNvPr>
          <p:cNvSpPr>
            <a:spLocks noGrp="1"/>
          </p:cNvSpPr>
          <p:nvPr>
            <p:ph idx="1"/>
          </p:nvPr>
        </p:nvSpPr>
        <p:spPr/>
        <p:txBody>
          <a:bodyPr/>
          <a:lstStyle/>
          <a:p>
            <a:r>
              <a:rPr lang="en-US" sz="3200" dirty="0"/>
              <a:t>Lynn Margulis – 1967  developed the endosymbiotic theory. </a:t>
            </a:r>
          </a:p>
          <a:p>
            <a:pPr lvl="1"/>
            <a:r>
              <a:rPr lang="en-US" sz="3200" dirty="0"/>
              <a:t>Chloroplasts and mitochondria were likely consumed by larger cells. </a:t>
            </a:r>
          </a:p>
          <a:p>
            <a:r>
              <a:rPr lang="en-US" sz="3200" dirty="0"/>
              <a:t>Sidney Fox -1958</a:t>
            </a:r>
          </a:p>
          <a:p>
            <a:pPr lvl="1"/>
            <a:r>
              <a:rPr lang="en-US" sz="3200" dirty="0"/>
              <a:t>Constructed proteins by heating and drying amino acids.  He also heated proteins in water and found that they made microspheres. </a:t>
            </a:r>
          </a:p>
          <a:p>
            <a:pPr lvl="1"/>
            <a:endParaRPr lang="en-US" dirty="0"/>
          </a:p>
          <a:p>
            <a:endParaRPr lang="en-US" dirty="0"/>
          </a:p>
        </p:txBody>
      </p:sp>
    </p:spTree>
    <p:extLst>
      <p:ext uri="{BB962C8B-B14F-4D97-AF65-F5344CB8AC3E}">
        <p14:creationId xmlns:p14="http://schemas.microsoft.com/office/powerpoint/2010/main" val="223004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7EA2-9DD4-49D6-B425-E6634D828E54}"/>
              </a:ext>
            </a:extLst>
          </p:cNvPr>
          <p:cNvSpPr>
            <a:spLocks noGrp="1"/>
          </p:cNvSpPr>
          <p:nvPr>
            <p:ph type="title"/>
          </p:nvPr>
        </p:nvSpPr>
        <p:spPr/>
        <p:txBody>
          <a:bodyPr/>
          <a:lstStyle/>
          <a:p>
            <a:r>
              <a:rPr lang="en-US" dirty="0"/>
              <a:t>Other hypotheses</a:t>
            </a:r>
          </a:p>
        </p:txBody>
      </p:sp>
      <p:sp>
        <p:nvSpPr>
          <p:cNvPr id="3" name="Content Placeholder 2">
            <a:extLst>
              <a:ext uri="{FF2B5EF4-FFF2-40B4-BE49-F238E27FC236}">
                <a16:creationId xmlns:a16="http://schemas.microsoft.com/office/drawing/2014/main" id="{B6222435-FCF5-4FE7-A352-1D6AE129F7CE}"/>
              </a:ext>
            </a:extLst>
          </p:cNvPr>
          <p:cNvSpPr>
            <a:spLocks noGrp="1"/>
          </p:cNvSpPr>
          <p:nvPr>
            <p:ph idx="1"/>
          </p:nvPr>
        </p:nvSpPr>
        <p:spPr>
          <a:xfrm>
            <a:off x="838200" y="1455938"/>
            <a:ext cx="10515600" cy="4721025"/>
          </a:xfrm>
        </p:spPr>
        <p:txBody>
          <a:bodyPr>
            <a:normAutofit lnSpcReduction="10000"/>
          </a:bodyPr>
          <a:lstStyle/>
          <a:p>
            <a:r>
              <a:rPr lang="en-US" sz="3200" b="1" u="sng" dirty="0"/>
              <a:t>RNA world hypothesis </a:t>
            </a:r>
            <a:r>
              <a:rPr lang="en-US" sz="3200" dirty="0"/>
              <a:t>– </a:t>
            </a:r>
          </a:p>
          <a:p>
            <a:pPr lvl="1"/>
            <a:r>
              <a:rPr lang="en-US" sz="3200" dirty="0"/>
              <a:t>RNA developed first to form recipes for proteins, and later DNA would be formed as a more stable master recipe book. </a:t>
            </a:r>
          </a:p>
          <a:p>
            <a:r>
              <a:rPr lang="en-US" sz="3200" b="1" u="sng" dirty="0"/>
              <a:t>Panspermia </a:t>
            </a:r>
            <a:r>
              <a:rPr lang="en-US" sz="3200" dirty="0"/>
              <a:t>– Meteor crashing to Earth with microbes on it.  The microbes survive and multiply.  </a:t>
            </a:r>
          </a:p>
          <a:p>
            <a:endParaRPr lang="en-US" dirty="0"/>
          </a:p>
          <a:p>
            <a:endParaRPr lang="en-US" dirty="0"/>
          </a:p>
          <a:p>
            <a:r>
              <a:rPr lang="en-US" dirty="0"/>
              <a:t>Odds of life creating itself on Earth are 1 in 10</a:t>
            </a:r>
            <a:r>
              <a:rPr lang="en-US" baseline="30000" dirty="0"/>
              <a:t>90,000</a:t>
            </a:r>
          </a:p>
          <a:p>
            <a:pPr lvl="1"/>
            <a:r>
              <a:rPr lang="en-US" baseline="30000" dirty="0"/>
              <a:t>Fred Hoyle equates that to the likelihood of a tornado blowing through a junkyard and assembling a working 747 jet as it leaves.  (not a test question, but used for perspective) </a:t>
            </a:r>
            <a:endParaRPr lang="en-US" dirty="0"/>
          </a:p>
          <a:p>
            <a:endParaRPr lang="en-US" dirty="0"/>
          </a:p>
        </p:txBody>
      </p:sp>
    </p:spTree>
    <p:extLst>
      <p:ext uri="{BB962C8B-B14F-4D97-AF65-F5344CB8AC3E}">
        <p14:creationId xmlns:p14="http://schemas.microsoft.com/office/powerpoint/2010/main" val="248877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16349</TotalTime>
  <Words>2486</Words>
  <Application>Microsoft Office PowerPoint</Application>
  <PresentationFormat>Widescreen</PresentationFormat>
  <Paragraphs>210</Paragraphs>
  <Slides>45</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Evolution  </vt:lpstr>
      <vt:lpstr>PowerPoint Presentation</vt:lpstr>
      <vt:lpstr>Biogenesis = The concept that life comes from other living organisms. </vt:lpstr>
      <vt:lpstr>Scientists that designed experiments in support of Biogenesis.</vt:lpstr>
      <vt:lpstr>PowerPoint Presentation</vt:lpstr>
      <vt:lpstr>Abiogenesis – Life comes from non-living factors</vt:lpstr>
      <vt:lpstr>PowerPoint Presentation</vt:lpstr>
      <vt:lpstr>PowerPoint Presentation</vt:lpstr>
      <vt:lpstr>Other hypotheses</vt:lpstr>
      <vt:lpstr>Partner practice</vt:lpstr>
      <vt:lpstr>Who was Charles Darwin?</vt:lpstr>
      <vt:lpstr>What were Darwin’s observations?  </vt:lpstr>
      <vt:lpstr>PowerPoint Presentation</vt:lpstr>
      <vt:lpstr>Darwin’s Theory – Natural Selection</vt:lpstr>
      <vt:lpstr>Evolution by Natural Selection requires 3 conditions:</vt:lpstr>
      <vt:lpstr>There are 4 causes for evolution         Pg.309 </vt:lpstr>
      <vt:lpstr>Natural Selection</vt:lpstr>
      <vt:lpstr>Mutation </vt:lpstr>
      <vt:lpstr>Migration (Gene flow)</vt:lpstr>
      <vt:lpstr>Genetic Drift </vt:lpstr>
      <vt:lpstr>Hardy Weinburg equilibrium </vt:lpstr>
      <vt:lpstr>Adaptation </vt:lpstr>
      <vt:lpstr>Natural Selection does not equal organism perfection because:</vt:lpstr>
      <vt:lpstr>Artificial selection </vt:lpstr>
      <vt:lpstr>Types of  selection </vt:lpstr>
      <vt:lpstr>Bell work review </vt:lpstr>
      <vt:lpstr>Evidences of Evolution </vt:lpstr>
      <vt:lpstr>Fossil record </vt:lpstr>
      <vt:lpstr>Radiometric dating </vt:lpstr>
      <vt:lpstr>Biogeography</vt:lpstr>
      <vt:lpstr>Comparative Anatomy and Embryology – the study of structure and development.</vt:lpstr>
      <vt:lpstr>Molecular Biology </vt:lpstr>
      <vt:lpstr>Laboratory and Field Studies </vt:lpstr>
      <vt:lpstr>E-cybermission corrections</vt:lpstr>
      <vt:lpstr>Sources of error</vt:lpstr>
      <vt:lpstr>Please e-mail me when you have made all revisions and are ready to submit. </vt:lpstr>
      <vt:lpstr>Check your E-cybermission for your graphs, charts and picture uploads. </vt:lpstr>
      <vt:lpstr>Review with your shoulder partner</vt:lpstr>
      <vt:lpstr>PowerPoint Presentation</vt:lpstr>
      <vt:lpstr>PowerPoint Presentation</vt:lpstr>
      <vt:lpstr>PowerPoint Presentation</vt:lpstr>
      <vt:lpstr>PowerPoint Presentation</vt:lpstr>
      <vt:lpstr>PowerPoint Presentation</vt:lpstr>
      <vt:lpstr>LEQ: How does brain size, jaw size, language, and use of tools show evidence for trends in hominid evolution?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dc:title>
  <dc:creator>Michelle Thompson</dc:creator>
  <cp:lastModifiedBy>Michelle Thompson</cp:lastModifiedBy>
  <cp:revision>93</cp:revision>
  <dcterms:created xsi:type="dcterms:W3CDTF">2021-02-16T07:36:32Z</dcterms:created>
  <dcterms:modified xsi:type="dcterms:W3CDTF">2021-03-01T13:13:06Z</dcterms:modified>
</cp:coreProperties>
</file>