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5" r:id="rId3"/>
    <p:sldId id="257" r:id="rId4"/>
    <p:sldId id="258" r:id="rId5"/>
    <p:sldId id="259" r:id="rId6"/>
    <p:sldId id="260" r:id="rId7"/>
    <p:sldId id="261" r:id="rId8"/>
    <p:sldId id="262" r:id="rId9"/>
    <p:sldId id="263" r:id="rId10"/>
    <p:sldId id="264"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94660"/>
  </p:normalViewPr>
  <p:slideViewPr>
    <p:cSldViewPr snapToGrid="0">
      <p:cViewPr varScale="1">
        <p:scale>
          <a:sx n="86" d="100"/>
          <a:sy n="86" d="100"/>
        </p:scale>
        <p:origin x="42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8/26/2020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8/26/2020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8/26/2020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8/26/2020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8/26/2020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8/26/2020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8/26/2020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8/26/2020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8/26/2020</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8/26/2020</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BFD95-BB4A-4CC8-80EC-BE0935F596A1}"/>
              </a:ext>
            </a:extLst>
          </p:cNvPr>
          <p:cNvSpPr>
            <a:spLocks noGrp="1"/>
          </p:cNvSpPr>
          <p:nvPr>
            <p:ph type="ctrTitle"/>
          </p:nvPr>
        </p:nvSpPr>
        <p:spPr/>
        <p:txBody>
          <a:bodyPr/>
          <a:lstStyle/>
          <a:p>
            <a:r>
              <a:rPr lang="en-US" dirty="0"/>
              <a:t>How to take great notes for any class.  </a:t>
            </a:r>
          </a:p>
        </p:txBody>
      </p:sp>
      <p:sp>
        <p:nvSpPr>
          <p:cNvPr id="3" name="Subtitle 2">
            <a:extLst>
              <a:ext uri="{FF2B5EF4-FFF2-40B4-BE49-F238E27FC236}">
                <a16:creationId xmlns:a16="http://schemas.microsoft.com/office/drawing/2014/main" id="{38B5EFB1-8BE9-4423-A4A3-7129AEFEADFD}"/>
              </a:ext>
            </a:extLst>
          </p:cNvPr>
          <p:cNvSpPr>
            <a:spLocks noGrp="1"/>
          </p:cNvSpPr>
          <p:nvPr>
            <p:ph type="subTitle" idx="1"/>
          </p:nvPr>
        </p:nvSpPr>
        <p:spPr/>
        <p:txBody>
          <a:bodyPr/>
          <a:lstStyle/>
          <a:p>
            <a:r>
              <a:rPr lang="en-US" dirty="0"/>
              <a:t>Make your notes work for you!</a:t>
            </a:r>
          </a:p>
        </p:txBody>
      </p:sp>
    </p:spTree>
    <p:extLst>
      <p:ext uri="{BB962C8B-B14F-4D97-AF65-F5344CB8AC3E}">
        <p14:creationId xmlns:p14="http://schemas.microsoft.com/office/powerpoint/2010/main" val="2455992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D9C7E-3DE9-47B4-A6FF-30318FFC813E}"/>
              </a:ext>
            </a:extLst>
          </p:cNvPr>
          <p:cNvSpPr>
            <a:spLocks noGrp="1"/>
          </p:cNvSpPr>
          <p:nvPr>
            <p:ph type="title"/>
          </p:nvPr>
        </p:nvSpPr>
        <p:spPr/>
        <p:txBody>
          <a:bodyPr/>
          <a:lstStyle/>
          <a:p>
            <a:r>
              <a:rPr lang="en-US" dirty="0"/>
              <a:t>Why is this important? </a:t>
            </a:r>
          </a:p>
        </p:txBody>
      </p:sp>
      <p:sp>
        <p:nvSpPr>
          <p:cNvPr id="3" name="Content Placeholder 2">
            <a:extLst>
              <a:ext uri="{FF2B5EF4-FFF2-40B4-BE49-F238E27FC236}">
                <a16:creationId xmlns:a16="http://schemas.microsoft.com/office/drawing/2014/main" id="{BD0A57AB-A2BC-4E99-8A6A-556E5501A82F}"/>
              </a:ext>
            </a:extLst>
          </p:cNvPr>
          <p:cNvSpPr>
            <a:spLocks noGrp="1"/>
          </p:cNvSpPr>
          <p:nvPr>
            <p:ph idx="1"/>
          </p:nvPr>
        </p:nvSpPr>
        <p:spPr/>
        <p:txBody>
          <a:bodyPr/>
          <a:lstStyle/>
          <a:p>
            <a:r>
              <a:rPr lang="en-US" dirty="0"/>
              <a:t>Through your elementary and middle school years, you have been learning to take notes through writing in journals, composition notebooks, and using interactive notebooks designed by your teacher.  In college, you may take courses where the instructor does not provide notes, and you will be expected to take notes during lecture.  </a:t>
            </a:r>
          </a:p>
          <a:p>
            <a:r>
              <a:rPr lang="en-US" dirty="0"/>
              <a:t>High school is an excellent time to understand your preferred learning style, and find what is most efficient for you.  </a:t>
            </a:r>
          </a:p>
          <a:p>
            <a:pPr lvl="1"/>
            <a:r>
              <a:rPr lang="en-US" dirty="0"/>
              <a:t>You will see some notes modelled in class that you transcribe to your notebooks.  </a:t>
            </a:r>
          </a:p>
          <a:p>
            <a:pPr lvl="1"/>
            <a:r>
              <a:rPr lang="en-US" dirty="0"/>
              <a:t>You will see some content delivered to you in other formats like videos, PowerPoints, and games that you will need to choose how to document that content for your studies. </a:t>
            </a:r>
          </a:p>
        </p:txBody>
      </p:sp>
    </p:spTree>
    <p:extLst>
      <p:ext uri="{BB962C8B-B14F-4D97-AF65-F5344CB8AC3E}">
        <p14:creationId xmlns:p14="http://schemas.microsoft.com/office/powerpoint/2010/main" val="33280915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5C771-EB0B-43E8-99D7-603E8F7E524A}"/>
              </a:ext>
            </a:extLst>
          </p:cNvPr>
          <p:cNvSpPr>
            <a:spLocks noGrp="1"/>
          </p:cNvSpPr>
          <p:nvPr>
            <p:ph type="title"/>
          </p:nvPr>
        </p:nvSpPr>
        <p:spPr/>
        <p:txBody>
          <a:bodyPr/>
          <a:lstStyle/>
          <a:p>
            <a:r>
              <a:rPr lang="en-US" dirty="0"/>
              <a:t>Jim Kwik and taking notes</a:t>
            </a:r>
          </a:p>
        </p:txBody>
      </p:sp>
      <p:pic>
        <p:nvPicPr>
          <p:cNvPr id="4" name="3 Simple Hacks To Remember Everything You Read _ Jim Kwik">
            <a:hlinkClick r:id="" action="ppaction://media"/>
            <a:extLst>
              <a:ext uri="{FF2B5EF4-FFF2-40B4-BE49-F238E27FC236}">
                <a16:creationId xmlns:a16="http://schemas.microsoft.com/office/drawing/2014/main" id="{9C2061D4-AD01-45B8-ABF5-A1D5FAF0C79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862263" y="2222500"/>
            <a:ext cx="6465887" cy="3636963"/>
          </a:xfrm>
        </p:spPr>
      </p:pic>
      <p:pic>
        <p:nvPicPr>
          <p:cNvPr id="5" name="Kwik Brain Episode 13 - How to Take Notes for Rapid Recall">
            <a:hlinkClick r:id="" action="ppaction://media"/>
            <a:extLst>
              <a:ext uri="{FF2B5EF4-FFF2-40B4-BE49-F238E27FC236}">
                <a16:creationId xmlns:a16="http://schemas.microsoft.com/office/drawing/2014/main" id="{66CA0D7A-D3C1-41C5-80FB-2DC1B71E7264}"/>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74703" y="3642065"/>
            <a:ext cx="4545366" cy="2556768"/>
          </a:xfrm>
          <a:prstGeom prst="rect">
            <a:avLst/>
          </a:prstGeom>
        </p:spPr>
      </p:pic>
    </p:spTree>
    <p:extLst>
      <p:ext uri="{BB962C8B-B14F-4D97-AF65-F5344CB8AC3E}">
        <p14:creationId xmlns:p14="http://schemas.microsoft.com/office/powerpoint/2010/main" val="65181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13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658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8EC2A-28DA-4ED2-9CFA-01A8F68A170F}"/>
              </a:ext>
            </a:extLst>
          </p:cNvPr>
          <p:cNvSpPr>
            <a:spLocks noGrp="1"/>
          </p:cNvSpPr>
          <p:nvPr>
            <p:ph type="title"/>
          </p:nvPr>
        </p:nvSpPr>
        <p:spPr>
          <a:xfrm>
            <a:off x="810000" y="447188"/>
            <a:ext cx="8314335" cy="970450"/>
          </a:xfrm>
        </p:spPr>
        <p:txBody>
          <a:bodyPr/>
          <a:lstStyle/>
          <a:p>
            <a:r>
              <a:rPr lang="en-US" dirty="0"/>
              <a:t>Note taking styles are as different as we are.  </a:t>
            </a:r>
          </a:p>
        </p:txBody>
      </p:sp>
      <p:sp>
        <p:nvSpPr>
          <p:cNvPr id="3" name="Content Placeholder 2">
            <a:extLst>
              <a:ext uri="{FF2B5EF4-FFF2-40B4-BE49-F238E27FC236}">
                <a16:creationId xmlns:a16="http://schemas.microsoft.com/office/drawing/2014/main" id="{AE6199BB-5F67-4BC9-9C4E-34ED0F292A68}"/>
              </a:ext>
            </a:extLst>
          </p:cNvPr>
          <p:cNvSpPr>
            <a:spLocks noGrp="1"/>
          </p:cNvSpPr>
          <p:nvPr>
            <p:ph idx="1"/>
          </p:nvPr>
        </p:nvSpPr>
        <p:spPr/>
        <p:txBody>
          <a:bodyPr/>
          <a:lstStyle/>
          <a:p>
            <a:r>
              <a:rPr lang="en-US" dirty="0"/>
              <a:t>Notetaking should be a personal experience.  Your notes need to make sense to you.  </a:t>
            </a:r>
          </a:p>
          <a:p>
            <a:r>
              <a:rPr lang="en-US" dirty="0"/>
              <a:t>KWL </a:t>
            </a:r>
          </a:p>
          <a:p>
            <a:r>
              <a:rPr lang="en-US" dirty="0"/>
              <a:t>Mind maps</a:t>
            </a:r>
          </a:p>
          <a:p>
            <a:r>
              <a:rPr lang="en-US" dirty="0"/>
              <a:t>Cornell Notes</a:t>
            </a:r>
          </a:p>
          <a:p>
            <a:r>
              <a:rPr lang="en-US" dirty="0"/>
              <a:t>Capture and Create</a:t>
            </a:r>
          </a:p>
        </p:txBody>
      </p:sp>
    </p:spTree>
    <p:extLst>
      <p:ext uri="{BB962C8B-B14F-4D97-AF65-F5344CB8AC3E}">
        <p14:creationId xmlns:p14="http://schemas.microsoft.com/office/powerpoint/2010/main" val="3973590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8205-2018-4F3E-880E-8DE48DDF7418}"/>
              </a:ext>
            </a:extLst>
          </p:cNvPr>
          <p:cNvSpPr>
            <a:spLocks noGrp="1"/>
          </p:cNvSpPr>
          <p:nvPr>
            <p:ph type="title"/>
          </p:nvPr>
        </p:nvSpPr>
        <p:spPr/>
        <p:txBody>
          <a:bodyPr/>
          <a:lstStyle/>
          <a:p>
            <a:r>
              <a:rPr lang="en-US" dirty="0"/>
              <a:t>KWL strategy</a:t>
            </a:r>
          </a:p>
        </p:txBody>
      </p:sp>
      <p:sp>
        <p:nvSpPr>
          <p:cNvPr id="3" name="Content Placeholder 2">
            <a:extLst>
              <a:ext uri="{FF2B5EF4-FFF2-40B4-BE49-F238E27FC236}">
                <a16:creationId xmlns:a16="http://schemas.microsoft.com/office/drawing/2014/main" id="{213154C2-8602-4B51-B8F9-C0A50B9DE5DF}"/>
              </a:ext>
            </a:extLst>
          </p:cNvPr>
          <p:cNvSpPr>
            <a:spLocks noGrp="1"/>
          </p:cNvSpPr>
          <p:nvPr>
            <p:ph idx="1"/>
          </p:nvPr>
        </p:nvSpPr>
        <p:spPr>
          <a:xfrm>
            <a:off x="5643716" y="2222287"/>
            <a:ext cx="5729570" cy="3636511"/>
          </a:xfrm>
        </p:spPr>
        <p:txBody>
          <a:bodyPr/>
          <a:lstStyle/>
          <a:p>
            <a:r>
              <a:rPr lang="en-US" dirty="0"/>
              <a:t>K – What you know.  List all the pieces of information about the topic being covered that you already know. </a:t>
            </a:r>
          </a:p>
          <a:p>
            <a:r>
              <a:rPr lang="en-US" dirty="0"/>
              <a:t>W – What you want to know.  Write down key words or questions that prompt you to learn new information. </a:t>
            </a:r>
          </a:p>
          <a:p>
            <a:r>
              <a:rPr lang="en-US" dirty="0"/>
              <a:t>L – What you have learned.  Write down new information that is revealed in the reading or lecture.  If you are able to, answer your questions from the W section. </a:t>
            </a:r>
          </a:p>
        </p:txBody>
      </p:sp>
      <p:pic>
        <p:nvPicPr>
          <p:cNvPr id="5" name="Picture 4">
            <a:extLst>
              <a:ext uri="{FF2B5EF4-FFF2-40B4-BE49-F238E27FC236}">
                <a16:creationId xmlns:a16="http://schemas.microsoft.com/office/drawing/2014/main" id="{FD258365-6E9A-43E7-8977-FA5CF15B8BF4}"/>
              </a:ext>
            </a:extLst>
          </p:cNvPr>
          <p:cNvPicPr>
            <a:picLocks noChangeAspect="1"/>
          </p:cNvPicPr>
          <p:nvPr/>
        </p:nvPicPr>
        <p:blipFill rotWithShape="1">
          <a:blip r:embed="rId2"/>
          <a:srcRect l="6365" t="-1360" r="23306" b="1360"/>
          <a:stretch/>
        </p:blipFill>
        <p:spPr>
          <a:xfrm rot="16200000">
            <a:off x="-11341" y="1964512"/>
            <a:ext cx="5257552" cy="4205057"/>
          </a:xfrm>
          <a:prstGeom prst="rect">
            <a:avLst/>
          </a:prstGeom>
        </p:spPr>
      </p:pic>
    </p:spTree>
    <p:extLst>
      <p:ext uri="{BB962C8B-B14F-4D97-AF65-F5344CB8AC3E}">
        <p14:creationId xmlns:p14="http://schemas.microsoft.com/office/powerpoint/2010/main" val="439755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15B57-10F3-48F0-B0BA-175EBFD1ADD1}"/>
              </a:ext>
            </a:extLst>
          </p:cNvPr>
          <p:cNvSpPr>
            <a:spLocks noGrp="1"/>
          </p:cNvSpPr>
          <p:nvPr>
            <p:ph type="title"/>
          </p:nvPr>
        </p:nvSpPr>
        <p:spPr/>
        <p:txBody>
          <a:bodyPr/>
          <a:lstStyle/>
          <a:p>
            <a:r>
              <a:rPr lang="en-US" dirty="0"/>
              <a:t>Mind Map Strategy </a:t>
            </a:r>
          </a:p>
        </p:txBody>
      </p:sp>
      <p:sp>
        <p:nvSpPr>
          <p:cNvPr id="3" name="Content Placeholder 2">
            <a:extLst>
              <a:ext uri="{FF2B5EF4-FFF2-40B4-BE49-F238E27FC236}">
                <a16:creationId xmlns:a16="http://schemas.microsoft.com/office/drawing/2014/main" id="{DD83DA18-D046-47F9-8682-487EB7BEE8ED}"/>
              </a:ext>
            </a:extLst>
          </p:cNvPr>
          <p:cNvSpPr>
            <a:spLocks noGrp="1"/>
          </p:cNvSpPr>
          <p:nvPr>
            <p:ph idx="1"/>
          </p:nvPr>
        </p:nvSpPr>
        <p:spPr>
          <a:xfrm>
            <a:off x="6096000" y="2222287"/>
            <a:ext cx="5277286" cy="3636511"/>
          </a:xfrm>
        </p:spPr>
        <p:txBody>
          <a:bodyPr/>
          <a:lstStyle/>
          <a:p>
            <a:r>
              <a:rPr lang="en-US" dirty="0"/>
              <a:t>Mind maps are a visual strategy for organizing concepts covered in reading or lecture. </a:t>
            </a:r>
          </a:p>
          <a:p>
            <a:r>
              <a:rPr lang="en-US" dirty="0"/>
              <a:t>Start with the title.  Connect related concepts or information together.  </a:t>
            </a:r>
          </a:p>
          <a:p>
            <a:r>
              <a:rPr lang="en-US" dirty="0"/>
              <a:t>Very useful if you are a visual learner or like to draw in your notes.  </a:t>
            </a:r>
          </a:p>
          <a:p>
            <a:r>
              <a:rPr lang="en-US" dirty="0"/>
              <a:t>Format is up to the notetaker.  </a:t>
            </a:r>
          </a:p>
        </p:txBody>
      </p:sp>
      <p:pic>
        <p:nvPicPr>
          <p:cNvPr id="5" name="Picture 4">
            <a:extLst>
              <a:ext uri="{FF2B5EF4-FFF2-40B4-BE49-F238E27FC236}">
                <a16:creationId xmlns:a16="http://schemas.microsoft.com/office/drawing/2014/main" id="{5FE962C1-24C9-419B-AA3A-2149C6B72675}"/>
              </a:ext>
            </a:extLst>
          </p:cNvPr>
          <p:cNvPicPr>
            <a:picLocks noChangeAspect="1"/>
          </p:cNvPicPr>
          <p:nvPr/>
        </p:nvPicPr>
        <p:blipFill rotWithShape="1">
          <a:blip r:embed="rId2"/>
          <a:srcRect l="14965" r="18934"/>
          <a:stretch/>
        </p:blipFill>
        <p:spPr>
          <a:xfrm rot="16200000">
            <a:off x="240310" y="2024217"/>
            <a:ext cx="4996993" cy="4252311"/>
          </a:xfrm>
          <a:prstGeom prst="rect">
            <a:avLst/>
          </a:prstGeom>
        </p:spPr>
      </p:pic>
    </p:spTree>
    <p:extLst>
      <p:ext uri="{BB962C8B-B14F-4D97-AF65-F5344CB8AC3E}">
        <p14:creationId xmlns:p14="http://schemas.microsoft.com/office/powerpoint/2010/main" val="34534961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6B1F-7F09-4DA4-A605-654B77B28726}"/>
              </a:ext>
            </a:extLst>
          </p:cNvPr>
          <p:cNvSpPr>
            <a:spLocks noGrp="1"/>
          </p:cNvSpPr>
          <p:nvPr>
            <p:ph type="title"/>
          </p:nvPr>
        </p:nvSpPr>
        <p:spPr>
          <a:xfrm>
            <a:off x="5051394" y="447188"/>
            <a:ext cx="6330604" cy="970450"/>
          </a:xfrm>
        </p:spPr>
        <p:txBody>
          <a:bodyPr/>
          <a:lstStyle/>
          <a:p>
            <a:r>
              <a:rPr lang="en-US" dirty="0"/>
              <a:t>Cornell Notes strategy</a:t>
            </a:r>
          </a:p>
        </p:txBody>
      </p:sp>
      <p:sp>
        <p:nvSpPr>
          <p:cNvPr id="3" name="Content Placeholder 2">
            <a:extLst>
              <a:ext uri="{FF2B5EF4-FFF2-40B4-BE49-F238E27FC236}">
                <a16:creationId xmlns:a16="http://schemas.microsoft.com/office/drawing/2014/main" id="{DB38207A-03AD-4D98-A996-8BF52FA8F029}"/>
              </a:ext>
            </a:extLst>
          </p:cNvPr>
          <p:cNvSpPr>
            <a:spLocks noGrp="1"/>
          </p:cNvSpPr>
          <p:nvPr>
            <p:ph idx="1"/>
          </p:nvPr>
        </p:nvSpPr>
        <p:spPr>
          <a:xfrm>
            <a:off x="6027174" y="2222287"/>
            <a:ext cx="5346112" cy="3636511"/>
          </a:xfrm>
        </p:spPr>
        <p:txBody>
          <a:bodyPr/>
          <a:lstStyle/>
          <a:p>
            <a:r>
              <a:rPr lang="en-US" dirty="0"/>
              <a:t>Developed at Cornell University</a:t>
            </a:r>
          </a:p>
          <a:p>
            <a:r>
              <a:rPr lang="en-US" dirty="0"/>
              <a:t>Cue column is for key words, questions, or main concept titles.</a:t>
            </a:r>
          </a:p>
          <a:p>
            <a:r>
              <a:rPr lang="en-US" dirty="0"/>
              <a:t>Content column is for the information learned in the reading or lecture that corresponds with the item in the cue column.  </a:t>
            </a:r>
          </a:p>
          <a:p>
            <a:r>
              <a:rPr lang="en-US" dirty="0"/>
              <a:t>Summary – The most powerful part of Cornell Notes is the chance to summarize content and put it in your own words. </a:t>
            </a:r>
          </a:p>
        </p:txBody>
      </p:sp>
      <p:pic>
        <p:nvPicPr>
          <p:cNvPr id="5" name="Picture 4">
            <a:extLst>
              <a:ext uri="{FF2B5EF4-FFF2-40B4-BE49-F238E27FC236}">
                <a16:creationId xmlns:a16="http://schemas.microsoft.com/office/drawing/2014/main" id="{86A25ACC-6C1F-4721-AB40-104C63B7F90D}"/>
              </a:ext>
            </a:extLst>
          </p:cNvPr>
          <p:cNvPicPr>
            <a:picLocks noChangeAspect="1"/>
          </p:cNvPicPr>
          <p:nvPr/>
        </p:nvPicPr>
        <p:blipFill rotWithShape="1">
          <a:blip r:embed="rId2"/>
          <a:srcRect l="6660" r="11269"/>
          <a:stretch/>
        </p:blipFill>
        <p:spPr>
          <a:xfrm rot="16200000">
            <a:off x="-808219" y="1206605"/>
            <a:ext cx="6485138" cy="4444790"/>
          </a:xfrm>
          <a:prstGeom prst="rect">
            <a:avLst/>
          </a:prstGeom>
        </p:spPr>
      </p:pic>
    </p:spTree>
    <p:extLst>
      <p:ext uri="{BB962C8B-B14F-4D97-AF65-F5344CB8AC3E}">
        <p14:creationId xmlns:p14="http://schemas.microsoft.com/office/powerpoint/2010/main" val="237197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C3CBB-5601-464D-80BC-06A483F3B727}"/>
              </a:ext>
            </a:extLst>
          </p:cNvPr>
          <p:cNvSpPr>
            <a:spLocks noGrp="1"/>
          </p:cNvSpPr>
          <p:nvPr>
            <p:ph type="title"/>
          </p:nvPr>
        </p:nvSpPr>
        <p:spPr/>
        <p:txBody>
          <a:bodyPr/>
          <a:lstStyle/>
          <a:p>
            <a:r>
              <a:rPr lang="en-US" dirty="0"/>
              <a:t>Capture and create Strategy</a:t>
            </a:r>
          </a:p>
        </p:txBody>
      </p:sp>
      <p:sp>
        <p:nvSpPr>
          <p:cNvPr id="3" name="Content Placeholder 2">
            <a:extLst>
              <a:ext uri="{FF2B5EF4-FFF2-40B4-BE49-F238E27FC236}">
                <a16:creationId xmlns:a16="http://schemas.microsoft.com/office/drawing/2014/main" id="{ECB75D20-EA68-49F0-A994-292CD9A947A0}"/>
              </a:ext>
            </a:extLst>
          </p:cNvPr>
          <p:cNvSpPr>
            <a:spLocks noGrp="1"/>
          </p:cNvSpPr>
          <p:nvPr>
            <p:ph idx="1"/>
          </p:nvPr>
        </p:nvSpPr>
        <p:spPr>
          <a:xfrm>
            <a:off x="5968180" y="2222287"/>
            <a:ext cx="5405105" cy="3636511"/>
          </a:xfrm>
        </p:spPr>
        <p:txBody>
          <a:bodyPr/>
          <a:lstStyle/>
          <a:p>
            <a:r>
              <a:rPr lang="en-US" dirty="0"/>
              <a:t>Capture column is for writing important information from the reading or lecture.  Vocabulary, mnemonics, examples, facts, etc.  </a:t>
            </a:r>
          </a:p>
          <a:p>
            <a:r>
              <a:rPr lang="en-US" dirty="0"/>
              <a:t>Create column is for asking questions, summarizing, drawing pictures, creating additional examples, drawing connections with previously learned content, etc.  </a:t>
            </a:r>
          </a:p>
        </p:txBody>
      </p:sp>
      <p:pic>
        <p:nvPicPr>
          <p:cNvPr id="5" name="Picture 4">
            <a:extLst>
              <a:ext uri="{FF2B5EF4-FFF2-40B4-BE49-F238E27FC236}">
                <a16:creationId xmlns:a16="http://schemas.microsoft.com/office/drawing/2014/main" id="{D71BD3D2-A670-49B3-A4F0-D27C0F6544E0}"/>
              </a:ext>
            </a:extLst>
          </p:cNvPr>
          <p:cNvPicPr>
            <a:picLocks noChangeAspect="1"/>
          </p:cNvPicPr>
          <p:nvPr/>
        </p:nvPicPr>
        <p:blipFill rotWithShape="1">
          <a:blip r:embed="rId2"/>
          <a:srcRect l="19763" t="7541" r="13974" b="3398"/>
          <a:stretch/>
        </p:blipFill>
        <p:spPr>
          <a:xfrm rot="16200000">
            <a:off x="345183" y="2057878"/>
            <a:ext cx="5248795" cy="3968315"/>
          </a:xfrm>
          <a:prstGeom prst="rect">
            <a:avLst/>
          </a:prstGeom>
        </p:spPr>
      </p:pic>
    </p:spTree>
    <p:extLst>
      <p:ext uri="{BB962C8B-B14F-4D97-AF65-F5344CB8AC3E}">
        <p14:creationId xmlns:p14="http://schemas.microsoft.com/office/powerpoint/2010/main" val="784825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01930-C885-473C-A968-5347CB12D80F}"/>
              </a:ext>
            </a:extLst>
          </p:cNvPr>
          <p:cNvSpPr>
            <a:spLocks noGrp="1"/>
          </p:cNvSpPr>
          <p:nvPr>
            <p:ph type="title"/>
          </p:nvPr>
        </p:nvSpPr>
        <p:spPr/>
        <p:txBody>
          <a:bodyPr/>
          <a:lstStyle/>
          <a:p>
            <a:r>
              <a:rPr lang="en-US" dirty="0"/>
              <a:t>How to use your notes</a:t>
            </a:r>
          </a:p>
        </p:txBody>
      </p:sp>
      <p:sp>
        <p:nvSpPr>
          <p:cNvPr id="3" name="Content Placeholder 2">
            <a:extLst>
              <a:ext uri="{FF2B5EF4-FFF2-40B4-BE49-F238E27FC236}">
                <a16:creationId xmlns:a16="http://schemas.microsoft.com/office/drawing/2014/main" id="{9753D583-B3A8-4D35-BCC5-8E9A0D676167}"/>
              </a:ext>
            </a:extLst>
          </p:cNvPr>
          <p:cNvSpPr>
            <a:spLocks noGrp="1"/>
          </p:cNvSpPr>
          <p:nvPr>
            <p:ph idx="1"/>
          </p:nvPr>
        </p:nvSpPr>
        <p:spPr>
          <a:xfrm>
            <a:off x="818712" y="2222287"/>
            <a:ext cx="10554574" cy="4267003"/>
          </a:xfrm>
        </p:spPr>
        <p:txBody>
          <a:bodyPr/>
          <a:lstStyle/>
          <a:p>
            <a:r>
              <a:rPr lang="en-US" dirty="0"/>
              <a:t>Whatever style of notes you choose or are instructed to use, your work is not done by just writing them. </a:t>
            </a:r>
          </a:p>
          <a:p>
            <a:r>
              <a:rPr lang="en-US" dirty="0"/>
              <a:t>What does it mean to “study your notes”?  </a:t>
            </a:r>
          </a:p>
          <a:p>
            <a:pPr lvl="1"/>
            <a:r>
              <a:rPr lang="en-US" dirty="0"/>
              <a:t>Review your notes at the end of the day for each of your courses.</a:t>
            </a:r>
          </a:p>
          <a:p>
            <a:pPr lvl="1"/>
            <a:r>
              <a:rPr lang="en-US" dirty="0"/>
              <a:t>Read through what you wrote and tell yourself about the content you learned that day. </a:t>
            </a:r>
          </a:p>
          <a:p>
            <a:pPr lvl="1"/>
            <a:r>
              <a:rPr lang="en-US" dirty="0"/>
              <a:t>Teach the content  that you learned to someone else.  </a:t>
            </a:r>
          </a:p>
          <a:p>
            <a:pPr lvl="1"/>
            <a:r>
              <a:rPr lang="en-US" dirty="0"/>
              <a:t>Write down any additional questions that you come up with after processing your notes to ask the teacher in your next session. </a:t>
            </a:r>
          </a:p>
          <a:p>
            <a:pPr lvl="1"/>
            <a:r>
              <a:rPr lang="en-US" dirty="0"/>
              <a:t>Some notes are also meant to be memorized.  You may need to employ some additional techniques like:  Repetition, body movements, mnemonics, use of notecards, etc. </a:t>
            </a:r>
          </a:p>
        </p:txBody>
      </p:sp>
    </p:spTree>
    <p:extLst>
      <p:ext uri="{BB962C8B-B14F-4D97-AF65-F5344CB8AC3E}">
        <p14:creationId xmlns:p14="http://schemas.microsoft.com/office/powerpoint/2010/main" val="1839012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FF579-6181-4427-9816-BFD9C25340DE}"/>
              </a:ext>
            </a:extLst>
          </p:cNvPr>
          <p:cNvSpPr>
            <a:spLocks noGrp="1"/>
          </p:cNvSpPr>
          <p:nvPr>
            <p:ph type="title"/>
          </p:nvPr>
        </p:nvSpPr>
        <p:spPr/>
        <p:txBody>
          <a:bodyPr/>
          <a:lstStyle/>
          <a:p>
            <a:r>
              <a:rPr lang="en-US" dirty="0"/>
              <a:t>What style is best?</a:t>
            </a:r>
          </a:p>
        </p:txBody>
      </p:sp>
      <p:sp>
        <p:nvSpPr>
          <p:cNvPr id="3" name="Content Placeholder 2">
            <a:extLst>
              <a:ext uri="{FF2B5EF4-FFF2-40B4-BE49-F238E27FC236}">
                <a16:creationId xmlns:a16="http://schemas.microsoft.com/office/drawing/2014/main" id="{CB58C89A-29E5-4766-900E-2B23AF5C6847}"/>
              </a:ext>
            </a:extLst>
          </p:cNvPr>
          <p:cNvSpPr>
            <a:spLocks noGrp="1"/>
          </p:cNvSpPr>
          <p:nvPr>
            <p:ph idx="1"/>
          </p:nvPr>
        </p:nvSpPr>
        <p:spPr>
          <a:xfrm>
            <a:off x="818712" y="2222287"/>
            <a:ext cx="10554574" cy="4188525"/>
          </a:xfrm>
        </p:spPr>
        <p:txBody>
          <a:bodyPr/>
          <a:lstStyle/>
          <a:p>
            <a:r>
              <a:rPr lang="en-US" dirty="0"/>
              <a:t>Teachers may model the best strategy that works for most students for the topic being covered.  </a:t>
            </a:r>
          </a:p>
          <a:p>
            <a:r>
              <a:rPr lang="en-US" dirty="0"/>
              <a:t>If not specifically modeled by the teacher, you get to choose what works for you. </a:t>
            </a:r>
          </a:p>
          <a:p>
            <a:pPr lvl="1"/>
            <a:r>
              <a:rPr lang="en-US" dirty="0"/>
              <a:t>If you are linear thinking, logical, like things in columns and boxes, etc.  </a:t>
            </a:r>
          </a:p>
          <a:p>
            <a:pPr lvl="2"/>
            <a:r>
              <a:rPr lang="en-US" dirty="0"/>
              <a:t>KWL if you like to activate prior knowledge and challenge yourself to see what you know before covering content. </a:t>
            </a:r>
          </a:p>
          <a:p>
            <a:pPr lvl="2"/>
            <a:r>
              <a:rPr lang="en-US" dirty="0"/>
              <a:t>Cornell if you have limited background knowledge and want the built in processing of the summary section</a:t>
            </a:r>
          </a:p>
          <a:p>
            <a:pPr lvl="1"/>
            <a:r>
              <a:rPr lang="en-US" dirty="0"/>
              <a:t>If you are a creative thinker, like color and pictures, etc. </a:t>
            </a:r>
          </a:p>
          <a:p>
            <a:pPr lvl="2"/>
            <a:r>
              <a:rPr lang="en-US" dirty="0"/>
              <a:t>Mind maps for stream of conscious note taking and visually connecting concepts. </a:t>
            </a:r>
          </a:p>
          <a:p>
            <a:pPr lvl="2"/>
            <a:r>
              <a:rPr lang="en-US" dirty="0"/>
              <a:t>Capture and create is a great meld of both linear/logical and creative.  </a:t>
            </a:r>
          </a:p>
        </p:txBody>
      </p:sp>
    </p:spTree>
    <p:extLst>
      <p:ext uri="{BB962C8B-B14F-4D97-AF65-F5344CB8AC3E}">
        <p14:creationId xmlns:p14="http://schemas.microsoft.com/office/powerpoint/2010/main" val="14266536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TM03457503[[fn=Quotable]]</Template>
  <TotalTime>1175</TotalTime>
  <Words>707</Words>
  <Application>Microsoft Office PowerPoint</Application>
  <PresentationFormat>Widescreen</PresentationFormat>
  <Paragraphs>48</Paragraphs>
  <Slides>10</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Century Gothic</vt:lpstr>
      <vt:lpstr>Wingdings 2</vt:lpstr>
      <vt:lpstr>Quotable</vt:lpstr>
      <vt:lpstr>How to take great notes for any class.  </vt:lpstr>
      <vt:lpstr>Jim Kwik and taking notes</vt:lpstr>
      <vt:lpstr>Note taking styles are as different as we are.  </vt:lpstr>
      <vt:lpstr>KWL strategy</vt:lpstr>
      <vt:lpstr>Mind Map Strategy </vt:lpstr>
      <vt:lpstr>Cornell Notes strategy</vt:lpstr>
      <vt:lpstr>Capture and create Strategy</vt:lpstr>
      <vt:lpstr>How to use your notes</vt:lpstr>
      <vt:lpstr>What style is best?</vt:lpstr>
      <vt:lpstr>Why is this important?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take great notes for any class.</dc:title>
  <dc:creator>Michelle Thompson</dc:creator>
  <cp:lastModifiedBy>Michelle Thompson</cp:lastModifiedBy>
  <cp:revision>10</cp:revision>
  <dcterms:created xsi:type="dcterms:W3CDTF">2020-08-21T18:24:50Z</dcterms:created>
  <dcterms:modified xsi:type="dcterms:W3CDTF">2020-08-27T01:29:32Z</dcterms:modified>
</cp:coreProperties>
</file>