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4" r:id="rId8"/>
    <p:sldId id="261" r:id="rId9"/>
    <p:sldId id="262" r:id="rId10"/>
    <p:sldId id="266" r:id="rId11"/>
    <p:sldId id="265"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5" autoAdjust="0"/>
    <p:restoredTop sz="94660"/>
  </p:normalViewPr>
  <p:slideViewPr>
    <p:cSldViewPr snapToGrid="0">
      <p:cViewPr varScale="1">
        <p:scale>
          <a:sx n="60" d="100"/>
          <a:sy n="60" d="100"/>
        </p:scale>
        <p:origin x="86" y="5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3B78-28B8-4B04-8897-B8C3197C7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FE0465-9660-4E6B-9B42-BA9C1428C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E960AD-490B-420A-BB3D-AFA802FC6B1A}"/>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5" name="Footer Placeholder 4">
            <a:extLst>
              <a:ext uri="{FF2B5EF4-FFF2-40B4-BE49-F238E27FC236}">
                <a16:creationId xmlns:a16="http://schemas.microsoft.com/office/drawing/2014/main" id="{2F7FBAAF-9CB9-4A77-AA41-0B5B807B4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3E523-83FF-4BAA-AF21-1BA14F86BA37}"/>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311436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A457-FE50-4B68-A6AE-86DDB0D0B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96371D-ADE9-434A-8D0C-27E4EA9F92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C661E-BD2B-42C0-A959-46850197E04A}"/>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5" name="Footer Placeholder 4">
            <a:extLst>
              <a:ext uri="{FF2B5EF4-FFF2-40B4-BE49-F238E27FC236}">
                <a16:creationId xmlns:a16="http://schemas.microsoft.com/office/drawing/2014/main" id="{0EEA1C32-13F5-4623-BE93-BE679DC72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27370-4711-4ECE-8B25-707F5001837A}"/>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311389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432A9-4F4E-480E-BCC4-8AFA444BC0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3445EB-E9C0-4AC8-AB1B-6DC532D012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4439E-A73B-4115-B9F3-E6B9FF75043D}"/>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5" name="Footer Placeholder 4">
            <a:extLst>
              <a:ext uri="{FF2B5EF4-FFF2-40B4-BE49-F238E27FC236}">
                <a16:creationId xmlns:a16="http://schemas.microsoft.com/office/drawing/2014/main" id="{8F0003A7-D571-4F2B-8D08-EB817E8AB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620A4-9D1C-4FC5-9A92-A94219836E04}"/>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6497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5612-452A-42EC-83D5-FD085A82D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0B52C-3B76-4955-8C5E-C5EB931EDD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C26F7-527C-4699-839E-C9985855269F}"/>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5" name="Footer Placeholder 4">
            <a:extLst>
              <a:ext uri="{FF2B5EF4-FFF2-40B4-BE49-F238E27FC236}">
                <a16:creationId xmlns:a16="http://schemas.microsoft.com/office/drawing/2014/main" id="{AA9B8CE7-EA97-4A25-932D-C19103840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C301F-0AFD-42D8-98AC-103B0B1DACFB}"/>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298377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8487-172B-4D6E-9688-7CE7311AE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C3B076-927C-4643-A4D6-C73451587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C6A525-5804-410B-943B-2947A3114973}"/>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5" name="Footer Placeholder 4">
            <a:extLst>
              <a:ext uri="{FF2B5EF4-FFF2-40B4-BE49-F238E27FC236}">
                <a16:creationId xmlns:a16="http://schemas.microsoft.com/office/drawing/2014/main" id="{014F1221-3674-4626-BB42-1FB6A5E84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B404E-8C3D-42E5-A88B-292CD1A419F5}"/>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12930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39FE-D3E9-4244-8828-07EAFEF2D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C50D1-D1E3-4AFF-BF7B-D12CF234E2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E004FF-8EEE-4FD3-AC0F-E7551D4862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2C1832-B2A2-45E8-9A49-81931299E457}"/>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6" name="Footer Placeholder 5">
            <a:extLst>
              <a:ext uri="{FF2B5EF4-FFF2-40B4-BE49-F238E27FC236}">
                <a16:creationId xmlns:a16="http://schemas.microsoft.com/office/drawing/2014/main" id="{A898B39A-AE9E-4816-B4B3-35BCED9CC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0E461-AB93-4996-9C4D-6C0B029FDF3E}"/>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279510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0A99-A409-49B1-8C26-78448DB6EB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BCB710-75AF-4EB4-B820-CCAC0F64E2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F98EEA-0FD9-40D5-9B76-4005E9E6CD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77C85-5EC1-4F05-BDC1-AD6B2C71B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F38B66-F8D9-498D-9526-32F77AE7A1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BDF69-A934-4526-B388-7000453F631F}"/>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8" name="Footer Placeholder 7">
            <a:extLst>
              <a:ext uri="{FF2B5EF4-FFF2-40B4-BE49-F238E27FC236}">
                <a16:creationId xmlns:a16="http://schemas.microsoft.com/office/drawing/2014/main" id="{6CF7997E-4343-4935-8A08-81684DBEC9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A65B54-D3E6-4270-B147-1C319489A05B}"/>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292509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ED86-D414-4E1D-909A-B9B78A768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C41AAE-9818-4594-9B73-A5321C22F9AA}"/>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4" name="Footer Placeholder 3">
            <a:extLst>
              <a:ext uri="{FF2B5EF4-FFF2-40B4-BE49-F238E27FC236}">
                <a16:creationId xmlns:a16="http://schemas.microsoft.com/office/drawing/2014/main" id="{4A592023-EEB5-4C83-BAEC-1BFAAA6E25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80D0E-8182-46CA-AEED-6FA96BD51611}"/>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184991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3C96E-B22F-4142-AB54-3690DF3F21D7}"/>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3" name="Footer Placeholder 2">
            <a:extLst>
              <a:ext uri="{FF2B5EF4-FFF2-40B4-BE49-F238E27FC236}">
                <a16:creationId xmlns:a16="http://schemas.microsoft.com/office/drawing/2014/main" id="{8E8BFC11-856E-45D7-8FC7-39501C010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C3EDBD-DCE3-404E-902D-B0665A5AA87D}"/>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66725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A4D2-253E-49AE-BE87-70D4D9AE4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980C8A-77A9-483A-869D-D3F639068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9F39F3-0591-4C7C-9789-C883E0367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208E8D-D105-47F8-80D0-013E20E4A292}"/>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6" name="Footer Placeholder 5">
            <a:extLst>
              <a:ext uri="{FF2B5EF4-FFF2-40B4-BE49-F238E27FC236}">
                <a16:creationId xmlns:a16="http://schemas.microsoft.com/office/drawing/2014/main" id="{F86D4D2F-08D8-4E98-8F2D-A4EEEDC00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D1CB3-D0C7-4AF8-B5ED-0C7D93EA6B93}"/>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284103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C0DB-9C43-40A0-B5C0-2E94BBD2A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B442E8-50C4-4558-BCD0-63C7BDA7A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B30159-A195-4F57-9FAE-FAF5BA712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D30A91-2646-47D5-B5D2-B3A651A3605D}"/>
              </a:ext>
            </a:extLst>
          </p:cNvPr>
          <p:cNvSpPr>
            <a:spLocks noGrp="1"/>
          </p:cNvSpPr>
          <p:nvPr>
            <p:ph type="dt" sz="half" idx="10"/>
          </p:nvPr>
        </p:nvSpPr>
        <p:spPr/>
        <p:txBody>
          <a:bodyPr/>
          <a:lstStyle/>
          <a:p>
            <a:fld id="{3E57C619-818D-4F75-82EE-158CECA7BE41}" type="datetimeFigureOut">
              <a:rPr lang="en-US" smtClean="0"/>
              <a:t>4/22/2021</a:t>
            </a:fld>
            <a:endParaRPr lang="en-US"/>
          </a:p>
        </p:txBody>
      </p:sp>
      <p:sp>
        <p:nvSpPr>
          <p:cNvPr id="6" name="Footer Placeholder 5">
            <a:extLst>
              <a:ext uri="{FF2B5EF4-FFF2-40B4-BE49-F238E27FC236}">
                <a16:creationId xmlns:a16="http://schemas.microsoft.com/office/drawing/2014/main" id="{29F522C9-E8A9-4FD8-845A-14CDAE9A8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8C1D1-E942-4025-B417-445A664C608F}"/>
              </a:ext>
            </a:extLst>
          </p:cNvPr>
          <p:cNvSpPr>
            <a:spLocks noGrp="1"/>
          </p:cNvSpPr>
          <p:nvPr>
            <p:ph type="sldNum" sz="quarter" idx="12"/>
          </p:nvPr>
        </p:nvSpPr>
        <p:spPr/>
        <p:txBody>
          <a:bodyPr/>
          <a:lstStyle/>
          <a:p>
            <a:fld id="{0459BF4C-E0F4-4B2F-93D4-3B7E8637F9A8}" type="slidenum">
              <a:rPr lang="en-US" smtClean="0"/>
              <a:t>‹#›</a:t>
            </a:fld>
            <a:endParaRPr lang="en-US"/>
          </a:p>
        </p:txBody>
      </p:sp>
    </p:spTree>
    <p:extLst>
      <p:ext uri="{BB962C8B-B14F-4D97-AF65-F5344CB8AC3E}">
        <p14:creationId xmlns:p14="http://schemas.microsoft.com/office/powerpoint/2010/main" val="263379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673AE7-6427-4E16-91E1-874096B55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EA50FB-C67B-452B-BFAB-78406EB9E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1248A-5A32-4434-933F-3FE4521BB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7C619-818D-4F75-82EE-158CECA7BE41}" type="datetimeFigureOut">
              <a:rPr lang="en-US" smtClean="0"/>
              <a:t>4/22/2021</a:t>
            </a:fld>
            <a:endParaRPr lang="en-US"/>
          </a:p>
        </p:txBody>
      </p:sp>
      <p:sp>
        <p:nvSpPr>
          <p:cNvPr id="5" name="Footer Placeholder 4">
            <a:extLst>
              <a:ext uri="{FF2B5EF4-FFF2-40B4-BE49-F238E27FC236}">
                <a16:creationId xmlns:a16="http://schemas.microsoft.com/office/drawing/2014/main" id="{67F264A8-BD17-4927-98C8-03D77D1C48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289F5-0914-4074-8827-C47B640D2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9BF4C-E0F4-4B2F-93D4-3B7E8637F9A8}" type="slidenum">
              <a:rPr lang="en-US" smtClean="0"/>
              <a:t>‹#›</a:t>
            </a:fld>
            <a:endParaRPr lang="en-US"/>
          </a:p>
        </p:txBody>
      </p:sp>
    </p:spTree>
    <p:extLst>
      <p:ext uri="{BB962C8B-B14F-4D97-AF65-F5344CB8AC3E}">
        <p14:creationId xmlns:p14="http://schemas.microsoft.com/office/powerpoint/2010/main" val="155900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16E2-CE45-450D-8757-6BE7C1A94DB3}"/>
              </a:ext>
            </a:extLst>
          </p:cNvPr>
          <p:cNvSpPr>
            <a:spLocks noGrp="1"/>
          </p:cNvSpPr>
          <p:nvPr>
            <p:ph type="ctrTitle"/>
          </p:nvPr>
        </p:nvSpPr>
        <p:spPr/>
        <p:txBody>
          <a:bodyPr/>
          <a:lstStyle/>
          <a:p>
            <a:r>
              <a:rPr lang="en-US" dirty="0"/>
              <a:t>Human Body </a:t>
            </a:r>
          </a:p>
        </p:txBody>
      </p:sp>
      <p:sp>
        <p:nvSpPr>
          <p:cNvPr id="3" name="Subtitle 2">
            <a:extLst>
              <a:ext uri="{FF2B5EF4-FFF2-40B4-BE49-F238E27FC236}">
                <a16:creationId xmlns:a16="http://schemas.microsoft.com/office/drawing/2014/main" id="{E279416C-D9F6-4938-9DDF-46BC1EBF3FB1}"/>
              </a:ext>
            </a:extLst>
          </p:cNvPr>
          <p:cNvSpPr>
            <a:spLocks noGrp="1"/>
          </p:cNvSpPr>
          <p:nvPr>
            <p:ph type="subTitle" idx="1"/>
          </p:nvPr>
        </p:nvSpPr>
        <p:spPr/>
        <p:txBody>
          <a:bodyPr/>
          <a:lstStyle/>
          <a:p>
            <a:r>
              <a:rPr lang="en-US" dirty="0"/>
              <a:t>4 systems </a:t>
            </a:r>
          </a:p>
          <a:p>
            <a:r>
              <a:rPr lang="en-US" dirty="0"/>
              <a:t>Reproductive, Cardiovascular, Immune, Nervous</a:t>
            </a:r>
          </a:p>
        </p:txBody>
      </p:sp>
    </p:spTree>
    <p:extLst>
      <p:ext uri="{BB962C8B-B14F-4D97-AF65-F5344CB8AC3E}">
        <p14:creationId xmlns:p14="http://schemas.microsoft.com/office/powerpoint/2010/main" val="91794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6087-6696-48B0-82E3-DF7DD34A0A02}"/>
              </a:ext>
            </a:extLst>
          </p:cNvPr>
          <p:cNvSpPr>
            <a:spLocks noGrp="1"/>
          </p:cNvSpPr>
          <p:nvPr>
            <p:ph type="title"/>
          </p:nvPr>
        </p:nvSpPr>
        <p:spPr/>
        <p:txBody>
          <a:bodyPr/>
          <a:lstStyle/>
          <a:p>
            <a:r>
              <a:rPr lang="en-US" dirty="0"/>
              <a:t>Path of the Ovum/ description of anatomy</a:t>
            </a:r>
          </a:p>
        </p:txBody>
      </p:sp>
      <p:sp>
        <p:nvSpPr>
          <p:cNvPr id="3" name="Content Placeholder 2">
            <a:extLst>
              <a:ext uri="{FF2B5EF4-FFF2-40B4-BE49-F238E27FC236}">
                <a16:creationId xmlns:a16="http://schemas.microsoft.com/office/drawing/2014/main" id="{8E615EF9-0008-4257-BD64-6F7C175D97BA}"/>
              </a:ext>
            </a:extLst>
          </p:cNvPr>
          <p:cNvSpPr>
            <a:spLocks noGrp="1"/>
          </p:cNvSpPr>
          <p:nvPr>
            <p:ph idx="1"/>
          </p:nvPr>
        </p:nvSpPr>
        <p:spPr>
          <a:xfrm>
            <a:off x="838200" y="1371600"/>
            <a:ext cx="10515600" cy="4805363"/>
          </a:xfrm>
        </p:spPr>
        <p:txBody>
          <a:bodyPr>
            <a:normAutofit fontScale="92500" lnSpcReduction="20000"/>
          </a:bodyPr>
          <a:lstStyle/>
          <a:p>
            <a:r>
              <a:rPr lang="en-US" dirty="0"/>
              <a:t>1.  The ovary is the site of oogenesis.  Oogenesis begins in fetal development but ceases at Prophase 1 until puberty.  By the time a female is born, she has a limited number of potential eggs.  </a:t>
            </a:r>
          </a:p>
          <a:p>
            <a:r>
              <a:rPr lang="en-US" dirty="0"/>
              <a:t>2.  Once an ovum is matured, it leaves the ovary and is picked up by the oviduct (fallopian tubes).  The oviduct is the optimum site for fertilization to occur.  </a:t>
            </a:r>
          </a:p>
          <a:p>
            <a:r>
              <a:rPr lang="en-US" dirty="0"/>
              <a:t>3.  The ovum travels to the uterus.  If fertilized it implants in the endometrium. </a:t>
            </a:r>
          </a:p>
          <a:p>
            <a:r>
              <a:rPr lang="en-US" dirty="0"/>
              <a:t>4.  The cervix is the entry/exit of the uterus.</a:t>
            </a:r>
          </a:p>
          <a:p>
            <a:r>
              <a:rPr lang="en-US" dirty="0"/>
              <a:t>5.  The vagina is a stretchy tube that connects the exterior of the body to the cervix/uterus. </a:t>
            </a:r>
          </a:p>
          <a:p>
            <a:r>
              <a:rPr lang="en-US" dirty="0"/>
              <a:t>6.  Labia minora is the pair of inner skin folds covering the genitals</a:t>
            </a:r>
          </a:p>
          <a:p>
            <a:r>
              <a:rPr lang="en-US" dirty="0"/>
              <a:t>7. Labia majora is the pair of thick outer skin and fat folds for protection. </a:t>
            </a:r>
          </a:p>
        </p:txBody>
      </p:sp>
    </p:spTree>
    <p:extLst>
      <p:ext uri="{BB962C8B-B14F-4D97-AF65-F5344CB8AC3E}">
        <p14:creationId xmlns:p14="http://schemas.microsoft.com/office/powerpoint/2010/main" val="291043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6AA4-BB38-4DFF-8B7F-847102FB70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B01A54F-A14E-43AD-8AA2-BE8CE0F16585}"/>
              </a:ext>
            </a:extLst>
          </p:cNvPr>
          <p:cNvSpPr>
            <a:spLocks noGrp="1"/>
          </p:cNvSpPr>
          <p:nvPr>
            <p:ph idx="1"/>
          </p:nvPr>
        </p:nvSpPr>
        <p:spPr>
          <a:xfrm>
            <a:off x="838200" y="1825625"/>
            <a:ext cx="5257800" cy="4351338"/>
          </a:xfrm>
        </p:spPr>
        <p:txBody>
          <a:bodyPr/>
          <a:lstStyle/>
          <a:p>
            <a:r>
              <a:rPr lang="en-US" dirty="0"/>
              <a:t>Ovulation typically results in one oocyte (ovum) being released.</a:t>
            </a:r>
          </a:p>
          <a:p>
            <a:r>
              <a:rPr lang="en-US" dirty="0"/>
              <a:t>If 2 or more ova are released, then there is potential for fraternal twins (twins that are not identical) </a:t>
            </a:r>
          </a:p>
          <a:p>
            <a:r>
              <a:rPr lang="en-US" dirty="0"/>
              <a:t>If a single egg splits during mitosis after fertilization and continues mitosis as two eggs, this results in identical twins. </a:t>
            </a:r>
          </a:p>
        </p:txBody>
      </p:sp>
      <p:pic>
        <p:nvPicPr>
          <p:cNvPr id="1026" name="Picture 2" descr="Egg and Sperm | BioNinja">
            <a:extLst>
              <a:ext uri="{FF2B5EF4-FFF2-40B4-BE49-F238E27FC236}">
                <a16:creationId xmlns:a16="http://schemas.microsoft.com/office/drawing/2014/main" id="{973A6341-4DD7-4B39-BF18-057C3254E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0852" b="15979"/>
          <a:stretch/>
        </p:blipFill>
        <p:spPr bwMode="auto">
          <a:xfrm>
            <a:off x="6250265" y="2179248"/>
            <a:ext cx="5103535" cy="399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CDFC-3F2A-405A-98C5-50966AAE2423}"/>
              </a:ext>
            </a:extLst>
          </p:cNvPr>
          <p:cNvSpPr>
            <a:spLocks noGrp="1"/>
          </p:cNvSpPr>
          <p:nvPr>
            <p:ph type="title"/>
          </p:nvPr>
        </p:nvSpPr>
        <p:spPr>
          <a:xfrm>
            <a:off x="838200" y="365125"/>
            <a:ext cx="10515600" cy="668545"/>
          </a:xfrm>
        </p:spPr>
        <p:txBody>
          <a:bodyPr>
            <a:normAutofit fontScale="90000"/>
          </a:bodyPr>
          <a:lstStyle/>
          <a:p>
            <a:r>
              <a:rPr lang="en-US" dirty="0"/>
              <a:t>Steps in the ovarian/menstrual cycles</a:t>
            </a:r>
          </a:p>
        </p:txBody>
      </p:sp>
      <p:sp>
        <p:nvSpPr>
          <p:cNvPr id="3" name="Content Placeholder 2">
            <a:extLst>
              <a:ext uri="{FF2B5EF4-FFF2-40B4-BE49-F238E27FC236}">
                <a16:creationId xmlns:a16="http://schemas.microsoft.com/office/drawing/2014/main" id="{BB1D8FEA-5AFB-45D8-9F24-04DC98C5C1F2}"/>
              </a:ext>
            </a:extLst>
          </p:cNvPr>
          <p:cNvSpPr>
            <a:spLocks noGrp="1"/>
          </p:cNvSpPr>
          <p:nvPr>
            <p:ph idx="1"/>
          </p:nvPr>
        </p:nvSpPr>
        <p:spPr>
          <a:xfrm>
            <a:off x="838200" y="1152939"/>
            <a:ext cx="10515600" cy="5024024"/>
          </a:xfrm>
        </p:spPr>
        <p:txBody>
          <a:bodyPr/>
          <a:lstStyle/>
          <a:p>
            <a:r>
              <a:rPr lang="en-US" dirty="0"/>
              <a:t>Menstruation – the first day of menstruation (period) begins a new menstrual cycle.  Menstruation continues for 3-5 days.  The endometrial lining is shed in response to a significant drop in estrogen production. </a:t>
            </a:r>
          </a:p>
          <a:p>
            <a:r>
              <a:rPr lang="en-US" dirty="0"/>
              <a:t>Decreased estrogen triggers and increase in follicle stimulating hormone (FSH) from the pituitary gland.  </a:t>
            </a:r>
          </a:p>
          <a:p>
            <a:r>
              <a:rPr lang="en-US" dirty="0"/>
              <a:t>FSH causes a few follicles to develop within the ovary, one reaches maturity and completes Meiosis</a:t>
            </a:r>
          </a:p>
          <a:p>
            <a:r>
              <a:rPr lang="en-US" dirty="0"/>
              <a:t>Developing follicles produce estrogen.  </a:t>
            </a:r>
          </a:p>
          <a:p>
            <a:r>
              <a:rPr lang="en-US" dirty="0"/>
              <a:t>High levels of estrogen trigger the release of luteinizing hormone (LH) and more FSH</a:t>
            </a:r>
          </a:p>
        </p:txBody>
      </p:sp>
    </p:spTree>
    <p:extLst>
      <p:ext uri="{BB962C8B-B14F-4D97-AF65-F5344CB8AC3E}">
        <p14:creationId xmlns:p14="http://schemas.microsoft.com/office/powerpoint/2010/main" val="33096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954F-AB8F-45CE-8DAB-21C80351E00F}"/>
              </a:ext>
            </a:extLst>
          </p:cNvPr>
          <p:cNvSpPr>
            <a:spLocks noGrp="1"/>
          </p:cNvSpPr>
          <p:nvPr>
            <p:ph type="title"/>
          </p:nvPr>
        </p:nvSpPr>
        <p:spPr>
          <a:xfrm>
            <a:off x="838200" y="365126"/>
            <a:ext cx="10515600" cy="678484"/>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97909A52-EC04-4CA5-B8F7-F5866CAC6889}"/>
              </a:ext>
            </a:extLst>
          </p:cNvPr>
          <p:cNvSpPr>
            <a:spLocks noGrp="1"/>
          </p:cNvSpPr>
          <p:nvPr>
            <p:ph idx="1"/>
          </p:nvPr>
        </p:nvSpPr>
        <p:spPr>
          <a:xfrm>
            <a:off x="838200" y="1043610"/>
            <a:ext cx="10515600" cy="5133353"/>
          </a:xfrm>
        </p:spPr>
        <p:txBody>
          <a:bodyPr/>
          <a:lstStyle/>
          <a:p>
            <a:r>
              <a:rPr lang="en-US" dirty="0"/>
              <a:t>Ovulation occurs due to the increase in LH and FSH approximately 14 days after the start of the menstrual cycle. </a:t>
            </a:r>
          </a:p>
          <a:p>
            <a:r>
              <a:rPr lang="en-US" dirty="0"/>
              <a:t>Progesterone is released by the corpus luteum (cells left behind in the ovary that were surrounding the ovum as it matured) in the ovary. </a:t>
            </a:r>
          </a:p>
          <a:p>
            <a:pPr lvl="1"/>
            <a:r>
              <a:rPr lang="en-US" dirty="0"/>
              <a:t>Pro=for</a:t>
            </a:r>
          </a:p>
          <a:p>
            <a:pPr lvl="1"/>
            <a:r>
              <a:rPr lang="en-US" dirty="0" err="1"/>
              <a:t>Gestare</a:t>
            </a:r>
            <a:r>
              <a:rPr lang="en-US" dirty="0"/>
              <a:t>= to bear</a:t>
            </a:r>
          </a:p>
          <a:p>
            <a:r>
              <a:rPr lang="en-US" dirty="0"/>
              <a:t>Endometrium thickens in preparation for implantation of a zygote/embryo.	</a:t>
            </a:r>
          </a:p>
          <a:p>
            <a:pPr lvl="1"/>
            <a:r>
              <a:rPr lang="en-US" dirty="0"/>
              <a:t>Endometrium supplies the embryo with glycogen and access to blood until the umbilical cord forms. </a:t>
            </a:r>
          </a:p>
          <a:p>
            <a:pPr lvl="1"/>
            <a:r>
              <a:rPr lang="en-US" dirty="0"/>
              <a:t>If not fertilized, the ovum degrades and the corpus luteum degrades causing a drop in estrogen and progesterone.  Triggers menstruation. </a:t>
            </a:r>
          </a:p>
          <a:p>
            <a:endParaRPr lang="en-US" dirty="0"/>
          </a:p>
        </p:txBody>
      </p:sp>
    </p:spTree>
    <p:extLst>
      <p:ext uri="{BB962C8B-B14F-4D97-AF65-F5344CB8AC3E}">
        <p14:creationId xmlns:p14="http://schemas.microsoft.com/office/powerpoint/2010/main" val="182779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DD12-D5E5-4CC3-9E7E-6FA64223459F}"/>
              </a:ext>
            </a:extLst>
          </p:cNvPr>
          <p:cNvSpPr>
            <a:spLocks noGrp="1"/>
          </p:cNvSpPr>
          <p:nvPr>
            <p:ph type="title"/>
          </p:nvPr>
        </p:nvSpPr>
        <p:spPr/>
        <p:txBody>
          <a:bodyPr/>
          <a:lstStyle/>
          <a:p>
            <a:r>
              <a:rPr lang="en-US" dirty="0"/>
              <a:t>Sexually Transmitted Diseases/Infections </a:t>
            </a:r>
            <a:br>
              <a:rPr lang="en-US" dirty="0"/>
            </a:br>
            <a:r>
              <a:rPr lang="en-US" dirty="0"/>
              <a:t>(STDs/STIs)</a:t>
            </a:r>
          </a:p>
        </p:txBody>
      </p:sp>
      <p:pic>
        <p:nvPicPr>
          <p:cNvPr id="3074" name="Picture 2" descr="Overview">
            <a:extLst>
              <a:ext uri="{FF2B5EF4-FFF2-40B4-BE49-F238E27FC236}">
                <a16:creationId xmlns:a16="http://schemas.microsoft.com/office/drawing/2014/main" id="{239F7C6E-A7C4-412D-A162-17B8ED5BC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8" y="2052223"/>
            <a:ext cx="11287125"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Octagon 4">
            <a:extLst>
              <a:ext uri="{FF2B5EF4-FFF2-40B4-BE49-F238E27FC236}">
                <a16:creationId xmlns:a16="http://schemas.microsoft.com/office/drawing/2014/main" id="{730915D8-0D88-4745-9A21-D6786C751FF7}"/>
              </a:ext>
            </a:extLst>
          </p:cNvPr>
          <p:cNvSpPr/>
          <p:nvPr/>
        </p:nvSpPr>
        <p:spPr>
          <a:xfrm>
            <a:off x="914400" y="2673626"/>
            <a:ext cx="2971800" cy="2862470"/>
          </a:xfrm>
          <a:prstGeom prst="octagon">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Backpack">
            <a:extLst>
              <a:ext uri="{FF2B5EF4-FFF2-40B4-BE49-F238E27FC236}">
                <a16:creationId xmlns:a16="http://schemas.microsoft.com/office/drawing/2014/main" id="{4C293B63-3D52-48AB-89D8-BA89B73A2BC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0200" y="5536096"/>
            <a:ext cx="914400" cy="914400"/>
          </a:xfrm>
        </p:spPr>
      </p:pic>
      <p:sp>
        <p:nvSpPr>
          <p:cNvPr id="8" name="Explosion: 8 Points 7">
            <a:extLst>
              <a:ext uri="{FF2B5EF4-FFF2-40B4-BE49-F238E27FC236}">
                <a16:creationId xmlns:a16="http://schemas.microsoft.com/office/drawing/2014/main" id="{9A56188E-3CBF-435C-B22E-419ED36DE31D}"/>
              </a:ext>
            </a:extLst>
          </p:cNvPr>
          <p:cNvSpPr/>
          <p:nvPr/>
        </p:nvSpPr>
        <p:spPr>
          <a:xfrm>
            <a:off x="3163956" y="4877527"/>
            <a:ext cx="5625548" cy="805068"/>
          </a:xfrm>
          <a:prstGeom prst="irregularSeal1">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89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1218-BEA1-48C1-9F0C-66013F874145}"/>
              </a:ext>
            </a:extLst>
          </p:cNvPr>
          <p:cNvSpPr>
            <a:spLocks noGrp="1"/>
          </p:cNvSpPr>
          <p:nvPr>
            <p:ph type="title"/>
          </p:nvPr>
        </p:nvSpPr>
        <p:spPr>
          <a:xfrm>
            <a:off x="270392" y="68147"/>
            <a:ext cx="10515600" cy="1325563"/>
          </a:xfrm>
        </p:spPr>
        <p:txBody>
          <a:bodyPr>
            <a:normAutofit/>
          </a:bodyPr>
          <a:lstStyle/>
          <a:p>
            <a:endParaRPr lang="en-US" sz="3200" dirty="0"/>
          </a:p>
        </p:txBody>
      </p:sp>
      <p:sp>
        <p:nvSpPr>
          <p:cNvPr id="3" name="Content Placeholder 2">
            <a:extLst>
              <a:ext uri="{FF2B5EF4-FFF2-40B4-BE49-F238E27FC236}">
                <a16:creationId xmlns:a16="http://schemas.microsoft.com/office/drawing/2014/main" id="{E24C75AB-967C-49DC-A592-2B6CE63EE1F4}"/>
              </a:ext>
            </a:extLst>
          </p:cNvPr>
          <p:cNvSpPr>
            <a:spLocks noGrp="1"/>
          </p:cNvSpPr>
          <p:nvPr>
            <p:ph idx="1"/>
          </p:nvPr>
        </p:nvSpPr>
        <p:spPr>
          <a:xfrm>
            <a:off x="372672" y="437322"/>
            <a:ext cx="7162800" cy="6132443"/>
          </a:xfrm>
        </p:spPr>
        <p:txBody>
          <a:bodyPr/>
          <a:lstStyle/>
          <a:p>
            <a:r>
              <a:rPr lang="en-US" dirty="0"/>
              <a:t>Bacterial infections transmitted through vaginal, oral or anal sex – usually treatable if discovered early with antibiotics.  </a:t>
            </a:r>
          </a:p>
          <a:p>
            <a:pPr lvl="1"/>
            <a:endParaRPr lang="en-US" dirty="0"/>
          </a:p>
          <a:p>
            <a:pPr lvl="1"/>
            <a:r>
              <a:rPr lang="en-US" dirty="0"/>
              <a:t>Gonorrhea – </a:t>
            </a:r>
            <a:r>
              <a:rPr lang="en-US" b="1" u="sng" dirty="0"/>
              <a:t>Symptoms may or may not show </a:t>
            </a:r>
            <a:r>
              <a:rPr lang="en-US" dirty="0"/>
              <a:t>within 2-28 days after sexual contact.  Includes:  Painful urination, genital discharge, irregular menstruation.  </a:t>
            </a:r>
            <a:r>
              <a:rPr lang="en-US" b="1" u="sng" dirty="0"/>
              <a:t>This bacteria may become untreatable in the near future due to antibiotic resistance. </a:t>
            </a:r>
          </a:p>
          <a:p>
            <a:pPr lvl="1"/>
            <a:r>
              <a:rPr lang="en-US" dirty="0"/>
              <a:t>Syphilis – </a:t>
            </a:r>
            <a:r>
              <a:rPr lang="en-US" b="1" u="sng" dirty="0"/>
              <a:t>Symptoms may not appear for years</a:t>
            </a:r>
            <a:r>
              <a:rPr lang="en-US" dirty="0"/>
              <a:t>, sores, skin rash, and organ damage. Treatable if caught early. </a:t>
            </a:r>
          </a:p>
          <a:p>
            <a:pPr lvl="1"/>
            <a:r>
              <a:rPr lang="en-US" dirty="0"/>
              <a:t>Chlamydia – </a:t>
            </a:r>
            <a:r>
              <a:rPr lang="en-US" b="1" u="sng" dirty="0"/>
              <a:t>Often no symptoms</a:t>
            </a:r>
            <a:r>
              <a:rPr lang="en-US" dirty="0"/>
              <a:t>, sometimes painful urination, genital discharge. </a:t>
            </a:r>
          </a:p>
          <a:p>
            <a:pPr lvl="1"/>
            <a:endParaRPr lang="en-US" dirty="0"/>
          </a:p>
        </p:txBody>
      </p:sp>
      <p:pic>
        <p:nvPicPr>
          <p:cNvPr id="2054" name="Picture 6" descr="STD Prevention Infographics - STD Information from CDC">
            <a:extLst>
              <a:ext uri="{FF2B5EF4-FFF2-40B4-BE49-F238E27FC236}">
                <a16:creationId xmlns:a16="http://schemas.microsoft.com/office/drawing/2014/main" id="{6671EB20-2981-4B6B-AB84-3F9D7231D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895" y="652185"/>
            <a:ext cx="4531433" cy="586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1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7FDA-EA05-457B-98E2-48C01303DFC9}"/>
              </a:ext>
            </a:extLst>
          </p:cNvPr>
          <p:cNvSpPr>
            <a:spLocks noGrp="1"/>
          </p:cNvSpPr>
          <p:nvPr>
            <p:ph type="title"/>
          </p:nvPr>
        </p:nvSpPr>
        <p:spPr/>
        <p:txBody>
          <a:bodyPr/>
          <a:lstStyle/>
          <a:p>
            <a:r>
              <a:rPr lang="en-US" dirty="0"/>
              <a:t>Viral Infections ( No cure for these) Once received, you have it for the rest of your life. </a:t>
            </a:r>
          </a:p>
        </p:txBody>
      </p:sp>
      <p:sp>
        <p:nvSpPr>
          <p:cNvPr id="3" name="Content Placeholder 2">
            <a:extLst>
              <a:ext uri="{FF2B5EF4-FFF2-40B4-BE49-F238E27FC236}">
                <a16:creationId xmlns:a16="http://schemas.microsoft.com/office/drawing/2014/main" id="{A4D3CBA1-DA0E-457F-AB1B-DAA1435AC954}"/>
              </a:ext>
            </a:extLst>
          </p:cNvPr>
          <p:cNvSpPr>
            <a:spLocks noGrp="1"/>
          </p:cNvSpPr>
          <p:nvPr>
            <p:ph idx="1"/>
          </p:nvPr>
        </p:nvSpPr>
        <p:spPr>
          <a:xfrm>
            <a:off x="838200" y="1825625"/>
            <a:ext cx="7441096" cy="4351338"/>
          </a:xfrm>
        </p:spPr>
        <p:txBody>
          <a:bodyPr>
            <a:normAutofit fontScale="92500"/>
          </a:bodyPr>
          <a:lstStyle/>
          <a:p>
            <a:r>
              <a:rPr lang="en-US" dirty="0"/>
              <a:t>HIV/AIDS- initial symptoms range form none to flu-like, late stages involve severe infections and death.  Antiviral meds to slow progression.</a:t>
            </a:r>
          </a:p>
          <a:p>
            <a:r>
              <a:rPr lang="en-US" dirty="0"/>
              <a:t>Genital Herpes – Often no symptoms; outbreaks include open sores on the genitals and flu-like symptoms.  Antiviral meds can shorten/reduce outbreaks. </a:t>
            </a:r>
          </a:p>
          <a:p>
            <a:r>
              <a:rPr lang="en-US" dirty="0"/>
              <a:t>Human Papilloma Virus (HPV)- Often none, some types can lead to genital warts, others can cause cervical cancer.  Vaccine is available to prevent some strains that can cause cervical cancer. </a:t>
            </a:r>
          </a:p>
        </p:txBody>
      </p:sp>
      <p:pic>
        <p:nvPicPr>
          <p:cNvPr id="4098" name="Picture 2" descr="Now I Know My STDs Part I: Viral STDs: Human Papilloma Virus, Genital  Herpes, and Molluscum Contagiosum - The Journal for Nurse Practitioners">
            <a:extLst>
              <a:ext uri="{FF2B5EF4-FFF2-40B4-BE49-F238E27FC236}">
                <a16:creationId xmlns:a16="http://schemas.microsoft.com/office/drawing/2014/main" id="{7F0B6E66-A182-4C6C-9605-6A4FE70E8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4092" y="1825625"/>
            <a:ext cx="3347908" cy="232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9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A8C5-4608-4D17-AD46-2756DA01FA94}"/>
              </a:ext>
            </a:extLst>
          </p:cNvPr>
          <p:cNvSpPr>
            <a:spLocks noGrp="1"/>
          </p:cNvSpPr>
          <p:nvPr>
            <p:ph type="title"/>
          </p:nvPr>
        </p:nvSpPr>
        <p:spPr/>
        <p:txBody>
          <a:bodyPr/>
          <a:lstStyle/>
          <a:p>
            <a:r>
              <a:rPr lang="en-US" dirty="0"/>
              <a:t>Other types of STDs</a:t>
            </a:r>
          </a:p>
        </p:txBody>
      </p:sp>
      <p:sp>
        <p:nvSpPr>
          <p:cNvPr id="3" name="Content Placeholder 2">
            <a:extLst>
              <a:ext uri="{FF2B5EF4-FFF2-40B4-BE49-F238E27FC236}">
                <a16:creationId xmlns:a16="http://schemas.microsoft.com/office/drawing/2014/main" id="{E1E5FFC2-E94A-4F37-A59A-347D40F9F685}"/>
              </a:ext>
            </a:extLst>
          </p:cNvPr>
          <p:cNvSpPr>
            <a:spLocks noGrp="1"/>
          </p:cNvSpPr>
          <p:nvPr>
            <p:ph idx="1"/>
          </p:nvPr>
        </p:nvSpPr>
        <p:spPr>
          <a:xfrm>
            <a:off x="838200" y="1825625"/>
            <a:ext cx="6139070" cy="4351338"/>
          </a:xfrm>
        </p:spPr>
        <p:txBody>
          <a:bodyPr>
            <a:normAutofit fontScale="92500"/>
          </a:bodyPr>
          <a:lstStyle/>
          <a:p>
            <a:r>
              <a:rPr lang="en-US" dirty="0"/>
              <a:t>Protist – Trichomoniasis – painful urination and/or vaginal discharge in women, often no symptoms in men, may experience burning sensation inside the penis, and have a discharge. </a:t>
            </a:r>
          </a:p>
          <a:p>
            <a:r>
              <a:rPr lang="en-US" dirty="0"/>
              <a:t>Fungus – Yeast infections – genital itching or burning, and/or vaginal discharge in women; genital itching in men. </a:t>
            </a:r>
          </a:p>
          <a:p>
            <a:r>
              <a:rPr lang="en-US" dirty="0"/>
              <a:t>Arthropod – Crab lice – Visible lice eggs or lice crawling on or attached to pubic hair, itching in the pubic and groin area.  </a:t>
            </a:r>
          </a:p>
        </p:txBody>
      </p:sp>
      <p:pic>
        <p:nvPicPr>
          <p:cNvPr id="5122" name="Picture 2" descr="Calling all crab lice: Dutch museum wants you">
            <a:extLst>
              <a:ext uri="{FF2B5EF4-FFF2-40B4-BE49-F238E27FC236}">
                <a16:creationId xmlns:a16="http://schemas.microsoft.com/office/drawing/2014/main" id="{0FBACF5E-1666-44D2-841F-D60943587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030" y="4442791"/>
            <a:ext cx="3783970" cy="19865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Yeast Infection Review – Linda Allen | Women Issues 2013">
            <a:extLst>
              <a:ext uri="{FF2B5EF4-FFF2-40B4-BE49-F238E27FC236}">
                <a16:creationId xmlns:a16="http://schemas.microsoft.com/office/drawing/2014/main" id="{C12A0000-E2CD-43AD-8A3C-24A5F395E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030" y="1437602"/>
            <a:ext cx="3783970" cy="302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8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7CE0-A08D-4052-9A96-686A73073C9E}"/>
              </a:ext>
            </a:extLst>
          </p:cNvPr>
          <p:cNvSpPr>
            <a:spLocks noGrp="1"/>
          </p:cNvSpPr>
          <p:nvPr>
            <p:ph type="title"/>
          </p:nvPr>
        </p:nvSpPr>
        <p:spPr/>
        <p:txBody>
          <a:bodyPr/>
          <a:lstStyle/>
          <a:p>
            <a:r>
              <a:rPr lang="en-US" dirty="0"/>
              <a:t>The only way to guarantee that you won’t get an STD is to not participate in sexual contact.</a:t>
            </a:r>
          </a:p>
        </p:txBody>
      </p:sp>
      <p:sp>
        <p:nvSpPr>
          <p:cNvPr id="3" name="Content Placeholder 2">
            <a:extLst>
              <a:ext uri="{FF2B5EF4-FFF2-40B4-BE49-F238E27FC236}">
                <a16:creationId xmlns:a16="http://schemas.microsoft.com/office/drawing/2014/main" id="{B859A4F8-3F67-4DEF-9983-B88A3854AD48}"/>
              </a:ext>
            </a:extLst>
          </p:cNvPr>
          <p:cNvSpPr>
            <a:spLocks noGrp="1"/>
          </p:cNvSpPr>
          <p:nvPr>
            <p:ph idx="1"/>
          </p:nvPr>
        </p:nvSpPr>
        <p:spPr>
          <a:xfrm>
            <a:off x="838200" y="2325757"/>
            <a:ext cx="10515600" cy="3851206"/>
          </a:xfrm>
        </p:spPr>
        <p:txBody>
          <a:bodyPr/>
          <a:lstStyle/>
          <a:p>
            <a:r>
              <a:rPr lang="en-US" dirty="0"/>
              <a:t>Abstinence is the only 100 % effective method of STD prevention. </a:t>
            </a:r>
          </a:p>
          <a:p>
            <a:endParaRPr lang="en-US" dirty="0"/>
          </a:p>
          <a:p>
            <a:r>
              <a:rPr lang="en-US" dirty="0"/>
              <a:t>Barrier devices can help to reduce risk if used correctly, but are not 100% effective. </a:t>
            </a:r>
          </a:p>
        </p:txBody>
      </p:sp>
    </p:spTree>
    <p:extLst>
      <p:ext uri="{BB962C8B-B14F-4D97-AF65-F5344CB8AC3E}">
        <p14:creationId xmlns:p14="http://schemas.microsoft.com/office/powerpoint/2010/main" val="278070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DAB0-04C1-4CCE-B951-51C41430BACF}"/>
              </a:ext>
            </a:extLst>
          </p:cNvPr>
          <p:cNvSpPr>
            <a:spLocks noGrp="1"/>
          </p:cNvSpPr>
          <p:nvPr>
            <p:ph type="title"/>
          </p:nvPr>
        </p:nvSpPr>
        <p:spPr/>
        <p:txBody>
          <a:bodyPr>
            <a:normAutofit/>
          </a:bodyPr>
          <a:lstStyle/>
          <a:p>
            <a:r>
              <a:rPr lang="en-US" sz="3600" b="1" dirty="0"/>
              <a:t>Methods of contraception (preventing pregnancy) </a:t>
            </a:r>
          </a:p>
        </p:txBody>
      </p:sp>
      <p:sp>
        <p:nvSpPr>
          <p:cNvPr id="3" name="Content Placeholder 2">
            <a:extLst>
              <a:ext uri="{FF2B5EF4-FFF2-40B4-BE49-F238E27FC236}">
                <a16:creationId xmlns:a16="http://schemas.microsoft.com/office/drawing/2014/main" id="{78FDDB55-38F8-4394-9657-B9961B5EAEB9}"/>
              </a:ext>
            </a:extLst>
          </p:cNvPr>
          <p:cNvSpPr>
            <a:spLocks noGrp="1"/>
          </p:cNvSpPr>
          <p:nvPr>
            <p:ph idx="1"/>
          </p:nvPr>
        </p:nvSpPr>
        <p:spPr>
          <a:xfrm>
            <a:off x="838200" y="1480930"/>
            <a:ext cx="10515600" cy="4696033"/>
          </a:xfrm>
        </p:spPr>
        <p:txBody>
          <a:bodyPr/>
          <a:lstStyle/>
          <a:p>
            <a:r>
              <a:rPr lang="en-US" dirty="0"/>
              <a:t>Prevent ovulation: </a:t>
            </a:r>
          </a:p>
          <a:p>
            <a:pPr lvl="1"/>
            <a:r>
              <a:rPr lang="en-US" dirty="0"/>
              <a:t>Birth Control Pills, Hormone injections, Hormone patches or implants 92-99% effective - Synthetic hormones that prevent the release of FSH.  Prevents maturing an ovum.   No STD protection. Risks:  Increased chance of blood clots, especially when combined with nicotine.  Read packaging insert for usage instructions and risks. </a:t>
            </a:r>
          </a:p>
          <a:p>
            <a:pPr lvl="1"/>
            <a:endParaRPr lang="en-US" dirty="0"/>
          </a:p>
          <a:p>
            <a:endParaRPr lang="en-US" dirty="0"/>
          </a:p>
          <a:p>
            <a:endParaRPr lang="en-US" dirty="0"/>
          </a:p>
        </p:txBody>
      </p:sp>
      <p:pic>
        <p:nvPicPr>
          <p:cNvPr id="6146" name="Picture 2" descr="How to Use Birth Control Pills | Follow Easy Instructions">
            <a:extLst>
              <a:ext uri="{FF2B5EF4-FFF2-40B4-BE49-F238E27FC236}">
                <a16:creationId xmlns:a16="http://schemas.microsoft.com/office/drawing/2014/main" id="{8E837E42-3034-433D-93D3-945F236DE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30406"/>
            <a:ext cx="4443453" cy="28624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rth Control Implant: Advantages and Disadvantages">
            <a:extLst>
              <a:ext uri="{FF2B5EF4-FFF2-40B4-BE49-F238E27FC236}">
                <a16:creationId xmlns:a16="http://schemas.microsoft.com/office/drawing/2014/main" id="{1D5BF70C-F467-47FF-B5CE-9E8E08635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774" y="3842427"/>
            <a:ext cx="5493026" cy="233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2CA5-0DE8-4874-8FBE-69D97DA814E3}"/>
              </a:ext>
            </a:extLst>
          </p:cNvPr>
          <p:cNvSpPr>
            <a:spLocks noGrp="1"/>
          </p:cNvSpPr>
          <p:nvPr>
            <p:ph type="title"/>
          </p:nvPr>
        </p:nvSpPr>
        <p:spPr>
          <a:xfrm>
            <a:off x="838200" y="365125"/>
            <a:ext cx="10515600" cy="3132677"/>
          </a:xfrm>
        </p:spPr>
        <p:txBody>
          <a:bodyPr>
            <a:normAutofit fontScale="90000"/>
          </a:bodyPr>
          <a:lstStyle/>
          <a:p>
            <a:r>
              <a:rPr lang="en-US" dirty="0">
                <a:solidFill>
                  <a:srgbClr val="FFFF00"/>
                </a:solidFill>
              </a:rPr>
              <a:t>SC.912.L.16.13 Describe the basic anatomy and physiology of the human reproductive system.  Describe the process of human development from fertilization to birth and major changes that occur in each trimester of pregnancy.  </a:t>
            </a:r>
          </a:p>
        </p:txBody>
      </p:sp>
      <p:sp>
        <p:nvSpPr>
          <p:cNvPr id="3" name="Content Placeholder 2">
            <a:extLst>
              <a:ext uri="{FF2B5EF4-FFF2-40B4-BE49-F238E27FC236}">
                <a16:creationId xmlns:a16="http://schemas.microsoft.com/office/drawing/2014/main" id="{E7325F86-DA06-4168-8965-9147B1E1A11B}"/>
              </a:ext>
            </a:extLst>
          </p:cNvPr>
          <p:cNvSpPr>
            <a:spLocks noGrp="1"/>
          </p:cNvSpPr>
          <p:nvPr>
            <p:ph idx="1"/>
          </p:nvPr>
        </p:nvSpPr>
        <p:spPr>
          <a:xfrm>
            <a:off x="989121" y="4092606"/>
            <a:ext cx="10515600" cy="1942314"/>
          </a:xfrm>
        </p:spPr>
        <p:txBody>
          <a:bodyPr/>
          <a:lstStyle/>
          <a:p>
            <a:r>
              <a:rPr lang="en-US" dirty="0">
                <a:solidFill>
                  <a:srgbClr val="FFFF00"/>
                </a:solidFill>
              </a:rPr>
              <a:t>Warning:  Do not do internet research on this topic without my guidance/instruction.  Doing so may lead you to inappropriate websites and may result in disciplinary action. </a:t>
            </a:r>
          </a:p>
          <a:p>
            <a:pPr marL="0" indent="0">
              <a:buNone/>
            </a:pPr>
            <a:endParaRPr lang="en-US" dirty="0"/>
          </a:p>
        </p:txBody>
      </p:sp>
    </p:spTree>
    <p:extLst>
      <p:ext uri="{BB962C8B-B14F-4D97-AF65-F5344CB8AC3E}">
        <p14:creationId xmlns:p14="http://schemas.microsoft.com/office/powerpoint/2010/main" val="31362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llustration of a tubal ligation - Women's Group of NorthwesternWomen's  Group of Northwestern">
            <a:extLst>
              <a:ext uri="{FF2B5EF4-FFF2-40B4-BE49-F238E27FC236}">
                <a16:creationId xmlns:a16="http://schemas.microsoft.com/office/drawing/2014/main" id="{049E36EF-D675-4BC4-85AC-9570D4446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242" y="5426552"/>
            <a:ext cx="2715453" cy="13515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0E2EF7-D14B-4122-94B0-55D5440566E8}"/>
              </a:ext>
            </a:extLst>
          </p:cNvPr>
          <p:cNvSpPr>
            <a:spLocks noGrp="1"/>
          </p:cNvSpPr>
          <p:nvPr>
            <p:ph idx="1"/>
          </p:nvPr>
        </p:nvSpPr>
        <p:spPr>
          <a:xfrm>
            <a:off x="223839" y="616226"/>
            <a:ext cx="8880404" cy="5560737"/>
          </a:xfrm>
        </p:spPr>
        <p:txBody>
          <a:bodyPr/>
          <a:lstStyle/>
          <a:p>
            <a:r>
              <a:rPr lang="en-US" dirty="0"/>
              <a:t>Prevent fertilization</a:t>
            </a:r>
          </a:p>
          <a:p>
            <a:pPr lvl="1"/>
            <a:r>
              <a:rPr lang="en-US" dirty="0"/>
              <a:t>Condoms:  Male 85-98% effective  /Female 79-95% effective  Provides some protection against STDs when used correctly.  Risks: allergic skin reactions.  Always read instructions and risks on package insert before use. </a:t>
            </a:r>
          </a:p>
          <a:p>
            <a:pPr lvl="1"/>
            <a:r>
              <a:rPr lang="en-US" dirty="0"/>
              <a:t>Diaphragm: A dome-shaped piece of rubber that is inserted into the vagina to cover the cervix.  Fitted by a doctor.  Blocks sperm from entering the uterus through the cervix.  84-94% effective. No protection against STDs.</a:t>
            </a:r>
          </a:p>
          <a:p>
            <a:pPr lvl="1"/>
            <a:r>
              <a:rPr lang="en-US" dirty="0"/>
              <a:t>Sterilization: Vasectomy/Tubal ligation &gt;99% effective.  No protection against STDs. </a:t>
            </a:r>
          </a:p>
          <a:p>
            <a:pPr lvl="1"/>
            <a:r>
              <a:rPr lang="en-US" dirty="0"/>
              <a:t>Abstinence -  Refrain from sexual contact.  If used all the time, 100% effective against pregnancy and STD’s.  If only used during optimal fertilization days ( ovulation) 75-99% effective against pregnancy, and no protection against STDs. </a:t>
            </a:r>
          </a:p>
          <a:p>
            <a:pPr lvl="1"/>
            <a:endParaRPr lang="en-US" dirty="0"/>
          </a:p>
          <a:p>
            <a:endParaRPr lang="en-US" dirty="0"/>
          </a:p>
        </p:txBody>
      </p:sp>
      <p:pic>
        <p:nvPicPr>
          <p:cNvPr id="8194" name="Picture 2" descr="Is a Diaphragm the Best Option for Me?">
            <a:extLst>
              <a:ext uri="{FF2B5EF4-FFF2-40B4-BE49-F238E27FC236}">
                <a16:creationId xmlns:a16="http://schemas.microsoft.com/office/drawing/2014/main" id="{D66371B8-3D69-465A-8B40-9E60C9E7D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244" y="2228848"/>
            <a:ext cx="2981740" cy="16772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le Condom versus Female Condom">
            <a:extLst>
              <a:ext uri="{FF2B5EF4-FFF2-40B4-BE49-F238E27FC236}">
                <a16:creationId xmlns:a16="http://schemas.microsoft.com/office/drawing/2014/main" id="{5848AD60-F6F2-4F14-943B-806EA4EBC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599211" y="-257924"/>
            <a:ext cx="1991803" cy="298174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Vasectomy - Cost, Recovery, and Effectiveness from Urology San Antonio">
            <a:extLst>
              <a:ext uri="{FF2B5EF4-FFF2-40B4-BE49-F238E27FC236}">
                <a16:creationId xmlns:a16="http://schemas.microsoft.com/office/drawing/2014/main" id="{1A60D6D5-E67E-4EF4-8392-EDBB74768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399" y="3931991"/>
            <a:ext cx="1825487" cy="153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9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4E79-8131-45ED-9599-5B4CD4A98EDC}"/>
              </a:ext>
            </a:extLst>
          </p:cNvPr>
          <p:cNvSpPr>
            <a:spLocks noGrp="1"/>
          </p:cNvSpPr>
          <p:nvPr>
            <p:ph type="title"/>
          </p:nvPr>
        </p:nvSpPr>
        <p:spPr>
          <a:xfrm>
            <a:off x="838200" y="365126"/>
            <a:ext cx="10515600" cy="51945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678E49A-ED67-4770-9C86-B8CF750A6EDE}"/>
              </a:ext>
            </a:extLst>
          </p:cNvPr>
          <p:cNvSpPr>
            <a:spLocks noGrp="1"/>
          </p:cNvSpPr>
          <p:nvPr>
            <p:ph idx="1"/>
          </p:nvPr>
        </p:nvSpPr>
        <p:spPr>
          <a:xfrm>
            <a:off x="838200" y="1202635"/>
            <a:ext cx="8941904" cy="4974328"/>
          </a:xfrm>
        </p:spPr>
        <p:txBody>
          <a:bodyPr>
            <a:normAutofit lnSpcReduction="10000"/>
          </a:bodyPr>
          <a:lstStyle/>
          <a:p>
            <a:r>
              <a:rPr lang="en-US" dirty="0"/>
              <a:t>Prevent implantation of fertilized egg</a:t>
            </a:r>
          </a:p>
          <a:p>
            <a:pPr lvl="1"/>
            <a:r>
              <a:rPr lang="en-US" dirty="0"/>
              <a:t>Intrauterine device (IUD)  Small plastic or metal device that is inserted into the uterus by a doctor.  Tricks the body into thinking that there is already a fetus growing in the uterus, and will not allow a second zygote to attach.  &gt;99% effective against pregnancy.  No protection against STDs.  Risks include scarring and damage to the uterus.  </a:t>
            </a:r>
          </a:p>
          <a:p>
            <a:pPr lvl="1"/>
            <a:r>
              <a:rPr lang="en-US" dirty="0"/>
              <a:t>“Morning-After pills” or “ Plan B”  A pill containing 50 times the normal dose of estrogen from a birth control pill.  Stops ovum development or implantation.  Effectiveness 75%.  No protection against STDs.   Risks include abdominal pain, nausea, headaches, etc.  Read all instructions/inserts.  </a:t>
            </a:r>
          </a:p>
          <a:p>
            <a:r>
              <a:rPr lang="en-US" dirty="0">
                <a:highlight>
                  <a:srgbClr val="FFFF00"/>
                </a:highlight>
              </a:rPr>
              <a:t>100% Abstinence is the only 100% effective method of preventing both pregnancy and STDs.  </a:t>
            </a:r>
          </a:p>
        </p:txBody>
      </p:sp>
      <p:pic>
        <p:nvPicPr>
          <p:cNvPr id="7170" name="Picture 2" descr="Intrauterine Device (IUD) | University Health Service">
            <a:extLst>
              <a:ext uri="{FF2B5EF4-FFF2-40B4-BE49-F238E27FC236}">
                <a16:creationId xmlns:a16="http://schemas.microsoft.com/office/drawing/2014/main" id="{3E569D85-B835-4F83-9A87-F1A406AF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104" y="1123121"/>
            <a:ext cx="2405270" cy="240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5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20E7-1B12-47F4-8D04-4F471AC1C13A}"/>
              </a:ext>
            </a:extLst>
          </p:cNvPr>
          <p:cNvSpPr>
            <a:spLocks noGrp="1"/>
          </p:cNvSpPr>
          <p:nvPr>
            <p:ph type="title"/>
          </p:nvPr>
        </p:nvSpPr>
        <p:spPr/>
        <p:txBody>
          <a:bodyPr/>
          <a:lstStyle/>
          <a:p>
            <a:r>
              <a:rPr lang="en-US" dirty="0"/>
              <a:t>Practice Identifying structures and explaining their function.</a:t>
            </a:r>
          </a:p>
        </p:txBody>
      </p:sp>
      <p:sp>
        <p:nvSpPr>
          <p:cNvPr id="3" name="Content Placeholder 2">
            <a:extLst>
              <a:ext uri="{FF2B5EF4-FFF2-40B4-BE49-F238E27FC236}">
                <a16:creationId xmlns:a16="http://schemas.microsoft.com/office/drawing/2014/main" id="{2AEE49E7-216B-4E62-B8D6-DB8FEA18EBD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6871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8EC1-AEB6-4F11-AA29-1B94F94F4DF0}"/>
              </a:ext>
            </a:extLst>
          </p:cNvPr>
          <p:cNvSpPr>
            <a:spLocks noGrp="1"/>
          </p:cNvSpPr>
          <p:nvPr>
            <p:ph type="title"/>
          </p:nvPr>
        </p:nvSpPr>
        <p:spPr>
          <a:xfrm>
            <a:off x="838200" y="365125"/>
            <a:ext cx="7467600" cy="1325563"/>
          </a:xfrm>
        </p:spPr>
        <p:txBody>
          <a:bodyPr/>
          <a:lstStyle/>
          <a:p>
            <a:r>
              <a:rPr lang="en-US" dirty="0"/>
              <a:t>Human Development from fertilization to birth</a:t>
            </a:r>
          </a:p>
        </p:txBody>
      </p:sp>
      <p:sp>
        <p:nvSpPr>
          <p:cNvPr id="3" name="Content Placeholder 2">
            <a:extLst>
              <a:ext uri="{FF2B5EF4-FFF2-40B4-BE49-F238E27FC236}">
                <a16:creationId xmlns:a16="http://schemas.microsoft.com/office/drawing/2014/main" id="{3203B254-C770-4AE2-9120-4C7443B5EF08}"/>
              </a:ext>
            </a:extLst>
          </p:cNvPr>
          <p:cNvSpPr>
            <a:spLocks noGrp="1"/>
          </p:cNvSpPr>
          <p:nvPr>
            <p:ph idx="1"/>
          </p:nvPr>
        </p:nvSpPr>
        <p:spPr>
          <a:xfrm>
            <a:off x="0" y="3340100"/>
            <a:ext cx="11861800" cy="3302000"/>
          </a:xfrm>
        </p:spPr>
        <p:txBody>
          <a:bodyPr>
            <a:normAutofit fontScale="92500" lnSpcReduction="10000"/>
          </a:bodyPr>
          <a:lstStyle/>
          <a:p>
            <a:r>
              <a:rPr lang="en-US" sz="3200" dirty="0"/>
              <a:t>Fertilization (three stages – penetration, activation, nuclei fusion)</a:t>
            </a:r>
          </a:p>
          <a:p>
            <a:pPr lvl="1"/>
            <a:r>
              <a:rPr lang="en-US" sz="3200" dirty="0"/>
              <a:t>Penetration – the race to see which sperm can get through the follicular cells and zona pellucida first</a:t>
            </a:r>
          </a:p>
          <a:p>
            <a:pPr lvl="1"/>
            <a:r>
              <a:rPr lang="en-US" sz="3200" dirty="0"/>
              <a:t>Activation – the plasma membrane of the sperm’s head fuses with the cell membrane of the egg/ovum.  No other sperm will be allowed to fuse. </a:t>
            </a:r>
          </a:p>
          <a:p>
            <a:pPr lvl="1"/>
            <a:r>
              <a:rPr lang="en-US" sz="3200" dirty="0"/>
              <a:t>Nuclear fusion – the nucleus of the sperm and egg fuse to make a diploid cell.  </a:t>
            </a:r>
          </a:p>
          <a:p>
            <a:pPr lvl="1"/>
            <a:endParaRPr lang="en-US" dirty="0"/>
          </a:p>
        </p:txBody>
      </p:sp>
      <p:pic>
        <p:nvPicPr>
          <p:cNvPr id="9218" name="Picture 2" descr="Human fertilization - Wikipedia">
            <a:extLst>
              <a:ext uri="{FF2B5EF4-FFF2-40B4-BE49-F238E27FC236}">
                <a16:creationId xmlns:a16="http://schemas.microsoft.com/office/drawing/2014/main" id="{588C56B1-F0C7-48B3-AB2A-E4833DBB6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052" y="127000"/>
            <a:ext cx="4683948"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9AEB-D4B4-4652-8A2E-72EAF0CF43BD}"/>
              </a:ext>
            </a:extLst>
          </p:cNvPr>
          <p:cNvSpPr>
            <a:spLocks noGrp="1"/>
          </p:cNvSpPr>
          <p:nvPr>
            <p:ph type="title"/>
          </p:nvPr>
        </p:nvSpPr>
        <p:spPr>
          <a:xfrm>
            <a:off x="838200" y="365126"/>
            <a:ext cx="10515600" cy="873740"/>
          </a:xfrm>
        </p:spPr>
        <p:txBody>
          <a:bodyPr/>
          <a:lstStyle/>
          <a:p>
            <a:r>
              <a:rPr lang="en-US" dirty="0"/>
              <a:t>1</a:t>
            </a:r>
            <a:r>
              <a:rPr lang="en-US" baseline="30000" dirty="0"/>
              <a:t>st</a:t>
            </a:r>
            <a:r>
              <a:rPr lang="en-US" dirty="0"/>
              <a:t> Trimester</a:t>
            </a:r>
          </a:p>
        </p:txBody>
      </p:sp>
      <p:sp>
        <p:nvSpPr>
          <p:cNvPr id="3" name="Content Placeholder 2">
            <a:extLst>
              <a:ext uri="{FF2B5EF4-FFF2-40B4-BE49-F238E27FC236}">
                <a16:creationId xmlns:a16="http://schemas.microsoft.com/office/drawing/2014/main" id="{5E27AC51-34E9-4418-BFDB-23F2C98488BF}"/>
              </a:ext>
            </a:extLst>
          </p:cNvPr>
          <p:cNvSpPr>
            <a:spLocks noGrp="1"/>
          </p:cNvSpPr>
          <p:nvPr>
            <p:ph idx="1"/>
          </p:nvPr>
        </p:nvSpPr>
        <p:spPr>
          <a:xfrm>
            <a:off x="406400" y="1113912"/>
            <a:ext cx="9117974" cy="5617087"/>
          </a:xfrm>
        </p:spPr>
        <p:txBody>
          <a:bodyPr>
            <a:normAutofit/>
          </a:bodyPr>
          <a:lstStyle/>
          <a:p>
            <a:r>
              <a:rPr lang="en-US" sz="3200" dirty="0"/>
              <a:t>Cleavage phase – (location: oviduct)</a:t>
            </a:r>
          </a:p>
          <a:p>
            <a:pPr lvl="1"/>
            <a:r>
              <a:rPr lang="en-US" sz="2800" dirty="0"/>
              <a:t>30 hours after fertilization occurs, the fertilized ovum begins mitosis.  After 6 days, a blastula/blastocyst is formed. The cells secrete a fluid that collects in the center. </a:t>
            </a:r>
          </a:p>
          <a:p>
            <a:r>
              <a:rPr lang="en-US" sz="3200" dirty="0"/>
              <a:t>Gastrulation (Location: Uterus/ embedding in endometrial lining)</a:t>
            </a:r>
          </a:p>
          <a:p>
            <a:pPr lvl="1"/>
            <a:r>
              <a:rPr lang="en-US" sz="2800" dirty="0"/>
              <a:t>The squishing and folding of the blastocyst to become 3 layers of cells.  The inner mass of cells begins to fold inward creating layers (Week 2)</a:t>
            </a:r>
          </a:p>
          <a:p>
            <a:pPr lvl="2"/>
            <a:r>
              <a:rPr lang="en-US" sz="2400" dirty="0"/>
              <a:t>Endoderm – Becomes internal organs later</a:t>
            </a:r>
          </a:p>
          <a:p>
            <a:pPr lvl="2"/>
            <a:r>
              <a:rPr lang="en-US" sz="2400" dirty="0"/>
              <a:t>Mesoderm – Becomes muscle and skeleton later</a:t>
            </a:r>
          </a:p>
          <a:p>
            <a:pPr lvl="2"/>
            <a:r>
              <a:rPr lang="en-US" sz="2400" dirty="0"/>
              <a:t>Ectoderm – Becomes skin and nervous system later</a:t>
            </a:r>
          </a:p>
        </p:txBody>
      </p:sp>
      <p:pic>
        <p:nvPicPr>
          <p:cNvPr id="1026" name="Picture 2" descr="Prenatal development - Wikipedia">
            <a:extLst>
              <a:ext uri="{FF2B5EF4-FFF2-40B4-BE49-F238E27FC236}">
                <a16:creationId xmlns:a16="http://schemas.microsoft.com/office/drawing/2014/main" id="{EC0D309A-8280-463F-B649-CA14384F35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29" t="3282" r="60133" b="73426"/>
          <a:stretch/>
        </p:blipFill>
        <p:spPr bwMode="auto">
          <a:xfrm>
            <a:off x="8787180" y="0"/>
            <a:ext cx="1677620" cy="1966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natal development - Wikipedia">
            <a:extLst>
              <a:ext uri="{FF2B5EF4-FFF2-40B4-BE49-F238E27FC236}">
                <a16:creationId xmlns:a16="http://schemas.microsoft.com/office/drawing/2014/main" id="{AB05E784-CD72-4A78-96B0-BBE9AA218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067" t="32267" r="19867" b="35337"/>
          <a:stretch/>
        </p:blipFill>
        <p:spPr bwMode="auto">
          <a:xfrm>
            <a:off x="9958004" y="1764192"/>
            <a:ext cx="2233996" cy="22577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strulation – The Book of Threes">
            <a:extLst>
              <a:ext uri="{FF2B5EF4-FFF2-40B4-BE49-F238E27FC236}">
                <a16:creationId xmlns:a16="http://schemas.microsoft.com/office/drawing/2014/main" id="{FFF1E116-9C4D-4586-87A9-27BE6E1DB9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400" t="45570" r="133" b="5261"/>
          <a:stretch/>
        </p:blipFill>
        <p:spPr bwMode="auto">
          <a:xfrm>
            <a:off x="10209182" y="3769083"/>
            <a:ext cx="14986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astrulation | Formation of Germ Layers | Ectoderm, Mesoderm and Endoderm -  YouTube">
            <a:extLst>
              <a:ext uri="{FF2B5EF4-FFF2-40B4-BE49-F238E27FC236}">
                <a16:creationId xmlns:a16="http://schemas.microsoft.com/office/drawing/2014/main" id="{49180CE2-FCA9-4DCC-BAF3-712C5300D7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416" t="62211" r="6876" b="4867"/>
          <a:stretch/>
        </p:blipFill>
        <p:spPr bwMode="auto">
          <a:xfrm>
            <a:off x="8582163" y="5178783"/>
            <a:ext cx="3254038" cy="159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4E50-CFB9-4764-83BA-EA8F4D8B04E9}"/>
              </a:ext>
            </a:extLst>
          </p:cNvPr>
          <p:cNvSpPr>
            <a:spLocks noGrp="1"/>
          </p:cNvSpPr>
          <p:nvPr>
            <p:ph type="title"/>
          </p:nvPr>
        </p:nvSpPr>
        <p:spPr>
          <a:xfrm>
            <a:off x="838200" y="365125"/>
            <a:ext cx="10515600" cy="696759"/>
          </a:xfrm>
        </p:spPr>
        <p:txBody>
          <a:bodyPr/>
          <a:lstStyle/>
          <a:p>
            <a:r>
              <a:rPr lang="en-US" dirty="0"/>
              <a:t>1</a:t>
            </a:r>
            <a:r>
              <a:rPr lang="en-US" baseline="30000" dirty="0"/>
              <a:t>st</a:t>
            </a:r>
            <a:r>
              <a:rPr lang="en-US" dirty="0"/>
              <a:t> Trimester cont. </a:t>
            </a:r>
          </a:p>
        </p:txBody>
      </p:sp>
      <p:sp>
        <p:nvSpPr>
          <p:cNvPr id="3" name="Content Placeholder 2">
            <a:extLst>
              <a:ext uri="{FF2B5EF4-FFF2-40B4-BE49-F238E27FC236}">
                <a16:creationId xmlns:a16="http://schemas.microsoft.com/office/drawing/2014/main" id="{339184DE-AEB2-4BB3-9592-756412868416}"/>
              </a:ext>
            </a:extLst>
          </p:cNvPr>
          <p:cNvSpPr>
            <a:spLocks noGrp="1"/>
          </p:cNvSpPr>
          <p:nvPr>
            <p:ph idx="1"/>
          </p:nvPr>
        </p:nvSpPr>
        <p:spPr>
          <a:xfrm>
            <a:off x="546100" y="1494503"/>
            <a:ext cx="8360833" cy="4682460"/>
          </a:xfrm>
        </p:spPr>
        <p:txBody>
          <a:bodyPr>
            <a:normAutofit/>
          </a:bodyPr>
          <a:lstStyle/>
          <a:p>
            <a:r>
              <a:rPr lang="en-US" sz="3200" dirty="0"/>
              <a:t>Neurulation </a:t>
            </a:r>
          </a:p>
          <a:p>
            <a:pPr lvl="1"/>
            <a:r>
              <a:rPr lang="en-US" sz="2800" dirty="0"/>
              <a:t>3 tissue layers continue folding to create structures.</a:t>
            </a:r>
          </a:p>
          <a:p>
            <a:pPr lvl="1"/>
            <a:r>
              <a:rPr lang="en-US" sz="2800" dirty="0"/>
              <a:t>Neural tube is created (future brain and spinal cord)</a:t>
            </a:r>
          </a:p>
          <a:p>
            <a:pPr lvl="1"/>
            <a:r>
              <a:rPr lang="en-US" sz="2800" dirty="0"/>
              <a:t>Coelom becomes internal organs.</a:t>
            </a:r>
          </a:p>
          <a:p>
            <a:r>
              <a:rPr lang="en-US" sz="3200" dirty="0"/>
              <a:t>Week 4 (Begins Month 2)</a:t>
            </a:r>
          </a:p>
          <a:p>
            <a:pPr lvl="1"/>
            <a:r>
              <a:rPr lang="en-US" sz="2800" dirty="0"/>
              <a:t>Male/female – Gonads begin to develop</a:t>
            </a:r>
          </a:p>
          <a:p>
            <a:pPr lvl="1"/>
            <a:r>
              <a:rPr lang="en-US" sz="2800" dirty="0"/>
              <a:t>Major organs such as eyes and heart begin to form</a:t>
            </a:r>
          </a:p>
          <a:p>
            <a:pPr lvl="1"/>
            <a:r>
              <a:rPr lang="en-US" sz="2800" dirty="0"/>
              <a:t>Arm and leg buds form</a:t>
            </a:r>
          </a:p>
          <a:p>
            <a:pPr lvl="1"/>
            <a:endParaRPr lang="en-US" sz="2800" dirty="0"/>
          </a:p>
        </p:txBody>
      </p:sp>
      <p:pic>
        <p:nvPicPr>
          <p:cNvPr id="2050" name="Picture 2" descr="Embryo with Prominent Yolk Sac : Contained entirely within the nurturing space of the womb, the developing embryo cannot eat or breathe, and therefore must obtain all nutrients from other sources. Courtesy of theVisualMD. http://www.thevisualmd.com/media_gallery_slice.php?idu=11714">
            <a:extLst>
              <a:ext uri="{FF2B5EF4-FFF2-40B4-BE49-F238E27FC236}">
                <a16:creationId xmlns:a16="http://schemas.microsoft.com/office/drawing/2014/main" id="{E6F543A6-0F8F-4057-B2F8-2CDDE04FFA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42" r="28995"/>
          <a:stretch/>
        </p:blipFill>
        <p:spPr bwMode="auto">
          <a:xfrm>
            <a:off x="8993352" y="967504"/>
            <a:ext cx="2982748" cy="285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53F0-700D-43AD-921F-FC17B82C364A}"/>
              </a:ext>
            </a:extLst>
          </p:cNvPr>
          <p:cNvSpPr>
            <a:spLocks noGrp="1"/>
          </p:cNvSpPr>
          <p:nvPr>
            <p:ph type="title"/>
          </p:nvPr>
        </p:nvSpPr>
        <p:spPr/>
        <p:txBody>
          <a:bodyPr/>
          <a:lstStyle/>
          <a:p>
            <a:r>
              <a:rPr lang="en-US" dirty="0"/>
              <a:t>1</a:t>
            </a:r>
            <a:r>
              <a:rPr lang="en-US" baseline="30000" dirty="0"/>
              <a:t>st</a:t>
            </a:r>
            <a:r>
              <a:rPr lang="en-US" dirty="0"/>
              <a:t> trimester cont. </a:t>
            </a:r>
          </a:p>
        </p:txBody>
      </p:sp>
      <p:sp>
        <p:nvSpPr>
          <p:cNvPr id="3" name="Content Placeholder 2">
            <a:extLst>
              <a:ext uri="{FF2B5EF4-FFF2-40B4-BE49-F238E27FC236}">
                <a16:creationId xmlns:a16="http://schemas.microsoft.com/office/drawing/2014/main" id="{9068EE75-EFD8-43BD-B2D5-4542E60D2B6C}"/>
              </a:ext>
            </a:extLst>
          </p:cNvPr>
          <p:cNvSpPr>
            <a:spLocks noGrp="1"/>
          </p:cNvSpPr>
          <p:nvPr>
            <p:ph idx="1"/>
          </p:nvPr>
        </p:nvSpPr>
        <p:spPr>
          <a:xfrm>
            <a:off x="228601" y="1447800"/>
            <a:ext cx="8597899" cy="5181600"/>
          </a:xfrm>
        </p:spPr>
        <p:txBody>
          <a:bodyPr>
            <a:normAutofit lnSpcReduction="10000"/>
          </a:bodyPr>
          <a:lstStyle/>
          <a:p>
            <a:r>
              <a:rPr lang="en-US" sz="3200" dirty="0"/>
              <a:t>2</a:t>
            </a:r>
            <a:r>
              <a:rPr lang="en-US" sz="3200" baseline="30000" dirty="0"/>
              <a:t>nd</a:t>
            </a:r>
            <a:r>
              <a:rPr lang="en-US" sz="3200" dirty="0"/>
              <a:t> month</a:t>
            </a:r>
          </a:p>
          <a:p>
            <a:pPr lvl="1"/>
            <a:r>
              <a:rPr lang="en-US" sz="2800" dirty="0"/>
              <a:t>Limbs take shape, major organs can be seen.  </a:t>
            </a:r>
          </a:p>
          <a:p>
            <a:pPr lvl="1"/>
            <a:r>
              <a:rPr lang="en-US" sz="2800" dirty="0"/>
              <a:t>Little to no actual growth in size occurs, just specialized organ development.  Weight:  1 gram</a:t>
            </a:r>
          </a:p>
          <a:p>
            <a:r>
              <a:rPr lang="en-US" sz="3200" dirty="0"/>
              <a:t>3</a:t>
            </a:r>
            <a:r>
              <a:rPr lang="en-US" sz="3200" baseline="30000" dirty="0"/>
              <a:t>rd</a:t>
            </a:r>
            <a:r>
              <a:rPr lang="en-US" sz="3200" dirty="0"/>
              <a:t> Month</a:t>
            </a:r>
          </a:p>
          <a:p>
            <a:pPr lvl="1"/>
            <a:r>
              <a:rPr lang="en-US" sz="2800" dirty="0"/>
              <a:t>Nervous system develops reflexes like suckling. </a:t>
            </a:r>
          </a:p>
          <a:p>
            <a:pPr lvl="1"/>
            <a:r>
              <a:rPr lang="en-US" sz="2800" dirty="0"/>
              <a:t>Corpus </a:t>
            </a:r>
            <a:r>
              <a:rPr lang="en-US" sz="2800" dirty="0" err="1"/>
              <a:t>luteum’s</a:t>
            </a:r>
            <a:r>
              <a:rPr lang="en-US" sz="2800" dirty="0"/>
              <a:t> hormones are replaced by the placenta </a:t>
            </a:r>
          </a:p>
          <a:p>
            <a:pPr lvl="1"/>
            <a:r>
              <a:rPr lang="en-US" sz="2800" dirty="0"/>
              <a:t>Week 10 the heartbeat becomes audible with special instrumentation. </a:t>
            </a:r>
          </a:p>
          <a:p>
            <a:pPr lvl="1"/>
            <a:r>
              <a:rPr lang="en-US" sz="2800" dirty="0"/>
              <a:t>Mammary glands are stimulated to prepare for milk production. </a:t>
            </a:r>
          </a:p>
        </p:txBody>
      </p:sp>
      <p:pic>
        <p:nvPicPr>
          <p:cNvPr id="3074" name="Picture 2" descr="Prenatal Development | Boundless Psychology">
            <a:extLst>
              <a:ext uri="{FF2B5EF4-FFF2-40B4-BE49-F238E27FC236}">
                <a16:creationId xmlns:a16="http://schemas.microsoft.com/office/drawing/2014/main" id="{7C53058F-F6F6-47BB-9562-56F864486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94132" y="-503766"/>
            <a:ext cx="2015067" cy="3022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8 week old fetus - Growing Your Baby">
            <a:extLst>
              <a:ext uri="{FF2B5EF4-FFF2-40B4-BE49-F238E27FC236}">
                <a16:creationId xmlns:a16="http://schemas.microsoft.com/office/drawing/2014/main" id="{A1D9E75C-16B1-4148-B9B6-01E849278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370" y="2015068"/>
            <a:ext cx="3015191" cy="30151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rst Trimester (12 Weeks) Picture Image on MedicineNet.com">
            <a:extLst>
              <a:ext uri="{FF2B5EF4-FFF2-40B4-BE49-F238E27FC236}">
                <a16:creationId xmlns:a16="http://schemas.microsoft.com/office/drawing/2014/main" id="{62D74E90-88D0-4F23-BB4A-16E849455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548" y="4317687"/>
            <a:ext cx="3402013" cy="231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895A-D2A1-44E7-9FF0-D59212D44709}"/>
              </a:ext>
            </a:extLst>
          </p:cNvPr>
          <p:cNvSpPr>
            <a:spLocks noGrp="1"/>
          </p:cNvSpPr>
          <p:nvPr>
            <p:ph type="title"/>
          </p:nvPr>
        </p:nvSpPr>
        <p:spPr/>
        <p:txBody>
          <a:bodyPr/>
          <a:lstStyle/>
          <a:p>
            <a:r>
              <a:rPr lang="en-US" dirty="0"/>
              <a:t>2</a:t>
            </a:r>
            <a:r>
              <a:rPr lang="en-US" baseline="30000" dirty="0"/>
              <a:t>nd</a:t>
            </a:r>
            <a:r>
              <a:rPr lang="en-US" dirty="0"/>
              <a:t> Trimester – less development/ more growth.</a:t>
            </a:r>
          </a:p>
        </p:txBody>
      </p:sp>
      <p:sp>
        <p:nvSpPr>
          <p:cNvPr id="3" name="Content Placeholder 2">
            <a:extLst>
              <a:ext uri="{FF2B5EF4-FFF2-40B4-BE49-F238E27FC236}">
                <a16:creationId xmlns:a16="http://schemas.microsoft.com/office/drawing/2014/main" id="{B7EDF438-FECC-442C-B72D-99F907997A14}"/>
              </a:ext>
            </a:extLst>
          </p:cNvPr>
          <p:cNvSpPr>
            <a:spLocks noGrp="1"/>
          </p:cNvSpPr>
          <p:nvPr>
            <p:ph idx="1"/>
          </p:nvPr>
        </p:nvSpPr>
        <p:spPr>
          <a:xfrm>
            <a:off x="838200" y="2920999"/>
            <a:ext cx="10515600" cy="3255963"/>
          </a:xfrm>
        </p:spPr>
        <p:txBody>
          <a:bodyPr>
            <a:normAutofit/>
          </a:bodyPr>
          <a:lstStyle/>
          <a:p>
            <a:r>
              <a:rPr lang="en-US" sz="3200" dirty="0"/>
              <a:t>Bones get bigger and muscles develop.  </a:t>
            </a:r>
          </a:p>
          <a:p>
            <a:r>
              <a:rPr lang="en-US" sz="3200" dirty="0"/>
              <a:t>Mother can feel the fetus kick</a:t>
            </a:r>
          </a:p>
          <a:p>
            <a:r>
              <a:rPr lang="en-US" sz="3200" dirty="0"/>
              <a:t>Weight has increased to 600 grams</a:t>
            </a:r>
          </a:p>
          <a:p>
            <a:r>
              <a:rPr lang="en-US" sz="3200" dirty="0"/>
              <a:t>Heartbeat can be heard with a stethoscope.</a:t>
            </a:r>
          </a:p>
        </p:txBody>
      </p:sp>
      <p:pic>
        <p:nvPicPr>
          <p:cNvPr id="4098" name="Picture 2" descr="Weeks22-26 Human Gestation">
            <a:extLst>
              <a:ext uri="{FF2B5EF4-FFF2-40B4-BE49-F238E27FC236}">
                <a16:creationId xmlns:a16="http://schemas.microsoft.com/office/drawing/2014/main" id="{E32B4475-AFCE-4152-A674-080C793B8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97" y="1120772"/>
            <a:ext cx="3043191" cy="303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50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1408-FF19-449B-B9C0-8A0157925B65}"/>
              </a:ext>
            </a:extLst>
          </p:cNvPr>
          <p:cNvSpPr>
            <a:spLocks noGrp="1"/>
          </p:cNvSpPr>
          <p:nvPr>
            <p:ph type="title"/>
          </p:nvPr>
        </p:nvSpPr>
        <p:spPr/>
        <p:txBody>
          <a:bodyPr/>
          <a:lstStyle/>
          <a:p>
            <a:r>
              <a:rPr lang="en-US" dirty="0"/>
              <a:t>3</a:t>
            </a:r>
            <a:r>
              <a:rPr lang="en-US" baseline="30000" dirty="0"/>
              <a:t>rd</a:t>
            </a:r>
            <a:r>
              <a:rPr lang="en-US" dirty="0"/>
              <a:t> Trimester – Growth, growth, growth</a:t>
            </a:r>
          </a:p>
        </p:txBody>
      </p:sp>
      <p:sp>
        <p:nvSpPr>
          <p:cNvPr id="3" name="Content Placeholder 2">
            <a:extLst>
              <a:ext uri="{FF2B5EF4-FFF2-40B4-BE49-F238E27FC236}">
                <a16:creationId xmlns:a16="http://schemas.microsoft.com/office/drawing/2014/main" id="{EAEAE02F-5B00-4CBE-BA22-6C95F5583CA2}"/>
              </a:ext>
            </a:extLst>
          </p:cNvPr>
          <p:cNvSpPr>
            <a:spLocks noGrp="1"/>
          </p:cNvSpPr>
          <p:nvPr>
            <p:ph idx="1"/>
          </p:nvPr>
        </p:nvSpPr>
        <p:spPr>
          <a:xfrm>
            <a:off x="838200" y="1825625"/>
            <a:ext cx="7200900" cy="4351338"/>
          </a:xfrm>
        </p:spPr>
        <p:txBody>
          <a:bodyPr>
            <a:normAutofit/>
          </a:bodyPr>
          <a:lstStyle/>
          <a:p>
            <a:r>
              <a:rPr lang="en-US" sz="3200" dirty="0"/>
              <a:t>Packing on fat under the skin in addition to growing in size.  Getting ready for survival outside the womb. </a:t>
            </a:r>
          </a:p>
          <a:p>
            <a:r>
              <a:rPr lang="en-US" sz="3200" dirty="0"/>
              <a:t>Lung maturation occurs</a:t>
            </a:r>
          </a:p>
          <a:p>
            <a:r>
              <a:rPr lang="en-US" sz="3200" dirty="0"/>
              <a:t>Nervous system undergoes massive mitosis of neurons.  15 million per hour and will continue for a short time after birth. </a:t>
            </a:r>
          </a:p>
        </p:txBody>
      </p:sp>
      <p:pic>
        <p:nvPicPr>
          <p:cNvPr id="5122" name="Picture 2" descr="Pregnancy Week by Week | BabyCenter">
            <a:extLst>
              <a:ext uri="{FF2B5EF4-FFF2-40B4-BE49-F238E27FC236}">
                <a16:creationId xmlns:a16="http://schemas.microsoft.com/office/drawing/2014/main" id="{F8F13B95-B169-4087-9124-10E8C040E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400" y="1825625"/>
            <a:ext cx="4819503"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8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9FFA-1E1C-4141-91B9-F59A1BA99D48}"/>
              </a:ext>
            </a:extLst>
          </p:cNvPr>
          <p:cNvSpPr>
            <a:spLocks noGrp="1"/>
          </p:cNvSpPr>
          <p:nvPr>
            <p:ph type="title"/>
          </p:nvPr>
        </p:nvSpPr>
        <p:spPr/>
        <p:txBody>
          <a:bodyPr/>
          <a:lstStyle/>
          <a:p>
            <a:r>
              <a:rPr lang="en-US" dirty="0"/>
              <a:t>Parturition – (Birth)</a:t>
            </a:r>
          </a:p>
        </p:txBody>
      </p:sp>
      <p:sp>
        <p:nvSpPr>
          <p:cNvPr id="3" name="Content Placeholder 2">
            <a:extLst>
              <a:ext uri="{FF2B5EF4-FFF2-40B4-BE49-F238E27FC236}">
                <a16:creationId xmlns:a16="http://schemas.microsoft.com/office/drawing/2014/main" id="{0E311D2B-3F25-44F8-92E5-9AFDC207FF0B}"/>
              </a:ext>
            </a:extLst>
          </p:cNvPr>
          <p:cNvSpPr>
            <a:spLocks noGrp="1"/>
          </p:cNvSpPr>
          <p:nvPr>
            <p:ph idx="1"/>
          </p:nvPr>
        </p:nvSpPr>
        <p:spPr>
          <a:xfrm>
            <a:off x="838200" y="1825625"/>
            <a:ext cx="5257800" cy="4351338"/>
          </a:xfrm>
        </p:spPr>
        <p:txBody>
          <a:bodyPr>
            <a:normAutofit/>
          </a:bodyPr>
          <a:lstStyle/>
          <a:p>
            <a:r>
              <a:rPr lang="en-US" sz="3200" dirty="0"/>
              <a:t>Stage 1</a:t>
            </a:r>
          </a:p>
          <a:p>
            <a:pPr lvl="1"/>
            <a:r>
              <a:rPr lang="en-US" sz="2800" dirty="0"/>
              <a:t>Initiation of contractions and dilation of cervix to 10cm.  </a:t>
            </a:r>
          </a:p>
          <a:p>
            <a:pPr lvl="1"/>
            <a:r>
              <a:rPr lang="en-US" sz="2800" dirty="0"/>
              <a:t>Caused by baby’s size and stretching of uterus</a:t>
            </a:r>
          </a:p>
          <a:p>
            <a:pPr lvl="1"/>
            <a:r>
              <a:rPr lang="en-US" sz="2800" dirty="0"/>
              <a:t>Oxytocin (hormone) is released which results in contractions.  </a:t>
            </a:r>
          </a:p>
        </p:txBody>
      </p:sp>
      <p:pic>
        <p:nvPicPr>
          <p:cNvPr id="6146" name="Picture 2" descr="Parturition">
            <a:extLst>
              <a:ext uri="{FF2B5EF4-FFF2-40B4-BE49-F238E27FC236}">
                <a16:creationId xmlns:a16="http://schemas.microsoft.com/office/drawing/2014/main" id="{D3D70926-A7DB-4AB6-878C-869E246FDF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463" b="10825"/>
          <a:stretch/>
        </p:blipFill>
        <p:spPr bwMode="auto">
          <a:xfrm>
            <a:off x="6896100" y="1859135"/>
            <a:ext cx="4343400" cy="408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58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A236-5852-4A5D-A6FF-837CC90C3880}"/>
              </a:ext>
            </a:extLst>
          </p:cNvPr>
          <p:cNvSpPr>
            <a:spLocks noGrp="1"/>
          </p:cNvSpPr>
          <p:nvPr>
            <p:ph type="title"/>
          </p:nvPr>
        </p:nvSpPr>
        <p:spPr/>
        <p:txBody>
          <a:bodyPr/>
          <a:lstStyle/>
          <a:p>
            <a:r>
              <a:rPr lang="en-US" dirty="0"/>
              <a:t>Vocabulary </a:t>
            </a:r>
          </a:p>
        </p:txBody>
      </p:sp>
      <p:sp>
        <p:nvSpPr>
          <p:cNvPr id="3" name="Content Placeholder 2">
            <a:extLst>
              <a:ext uri="{FF2B5EF4-FFF2-40B4-BE49-F238E27FC236}">
                <a16:creationId xmlns:a16="http://schemas.microsoft.com/office/drawing/2014/main" id="{406748AF-1672-4C3A-BE61-40D010EE0535}"/>
              </a:ext>
            </a:extLst>
          </p:cNvPr>
          <p:cNvSpPr>
            <a:spLocks noGrp="1"/>
          </p:cNvSpPr>
          <p:nvPr>
            <p:ph idx="1"/>
          </p:nvPr>
        </p:nvSpPr>
        <p:spPr/>
        <p:txBody>
          <a:bodyPr>
            <a:normAutofit fontScale="92500" lnSpcReduction="10000"/>
          </a:bodyPr>
          <a:lstStyle/>
          <a:p>
            <a:r>
              <a:rPr lang="en-US" dirty="0"/>
              <a:t>Sperm- Male gamete</a:t>
            </a:r>
          </a:p>
          <a:p>
            <a:r>
              <a:rPr lang="en-US" dirty="0"/>
              <a:t>Ovum – Female gamete</a:t>
            </a:r>
          </a:p>
          <a:p>
            <a:r>
              <a:rPr lang="en-US" dirty="0"/>
              <a:t>Zygote – Fertilized egg</a:t>
            </a:r>
          </a:p>
          <a:p>
            <a:r>
              <a:rPr lang="en-US" dirty="0"/>
              <a:t>Fertilization – combining of male and female gametes (fusion of DNA)</a:t>
            </a:r>
          </a:p>
          <a:p>
            <a:r>
              <a:rPr lang="en-US" dirty="0"/>
              <a:t>Oviparity (oviparous) – Use of laying eggs that hatch outside the body.  Embryonic development occurs outside the body in an egg. Ex. Chickens</a:t>
            </a:r>
          </a:p>
          <a:p>
            <a:r>
              <a:rPr lang="en-US" dirty="0" err="1"/>
              <a:t>Viviparity</a:t>
            </a:r>
            <a:r>
              <a:rPr lang="en-US" dirty="0"/>
              <a:t> (viviparous) – Characteristic of giving live birth.  Embryonic development occurs inside the body. Ex. Humans</a:t>
            </a:r>
          </a:p>
          <a:p>
            <a:r>
              <a:rPr lang="en-US" dirty="0"/>
              <a:t>Ovoviviparity (ovoviviparous) – Use of eggs for hatching, but the embryonic development occurs inside the body.  Ex. Sharks</a:t>
            </a:r>
          </a:p>
          <a:p>
            <a:endParaRPr lang="en-US" dirty="0"/>
          </a:p>
        </p:txBody>
      </p:sp>
    </p:spTree>
    <p:extLst>
      <p:ext uri="{BB962C8B-B14F-4D97-AF65-F5344CB8AC3E}">
        <p14:creationId xmlns:p14="http://schemas.microsoft.com/office/powerpoint/2010/main" val="120610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929F-93E8-452C-93EE-3A4D47F5BA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03D724-FB77-471B-AAF2-B9145D284146}"/>
              </a:ext>
            </a:extLst>
          </p:cNvPr>
          <p:cNvSpPr>
            <a:spLocks noGrp="1"/>
          </p:cNvSpPr>
          <p:nvPr>
            <p:ph idx="1"/>
          </p:nvPr>
        </p:nvSpPr>
        <p:spPr>
          <a:xfrm>
            <a:off x="838200" y="1825625"/>
            <a:ext cx="5702300" cy="4351338"/>
          </a:xfrm>
        </p:spPr>
        <p:txBody>
          <a:bodyPr>
            <a:normAutofit/>
          </a:bodyPr>
          <a:lstStyle/>
          <a:p>
            <a:r>
              <a:rPr lang="en-US" sz="3200" dirty="0"/>
              <a:t>Stage 2 – Delivery of the baby</a:t>
            </a:r>
          </a:p>
          <a:p>
            <a:pPr lvl="1"/>
            <a:r>
              <a:rPr lang="en-US" sz="2800" dirty="0"/>
              <a:t>The head passes through the cervix and vagina.  Baby is pushed out by strong uterine contractions and mother “bearing down” </a:t>
            </a:r>
          </a:p>
          <a:p>
            <a:pPr lvl="1"/>
            <a:r>
              <a:rPr lang="en-US" sz="2800" dirty="0"/>
              <a:t>Umbilical cord is usually clamped and cut. </a:t>
            </a:r>
          </a:p>
        </p:txBody>
      </p:sp>
      <p:pic>
        <p:nvPicPr>
          <p:cNvPr id="4" name="Picture 2" descr="Parturition">
            <a:extLst>
              <a:ext uri="{FF2B5EF4-FFF2-40B4-BE49-F238E27FC236}">
                <a16:creationId xmlns:a16="http://schemas.microsoft.com/office/drawing/2014/main" id="{CB4007B9-693D-4D73-B452-C2EC63484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96" r="35729" b="12642"/>
          <a:stretch/>
        </p:blipFill>
        <p:spPr bwMode="auto">
          <a:xfrm>
            <a:off x="6550500" y="889001"/>
            <a:ext cx="5120800" cy="481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A5C9-CEAD-4B7D-A4D1-774FE178D2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D446CA-C03C-4312-A8EF-B14F150F3424}"/>
              </a:ext>
            </a:extLst>
          </p:cNvPr>
          <p:cNvSpPr>
            <a:spLocks noGrp="1"/>
          </p:cNvSpPr>
          <p:nvPr>
            <p:ph idx="1"/>
          </p:nvPr>
        </p:nvSpPr>
        <p:spPr>
          <a:xfrm>
            <a:off x="838200" y="1825625"/>
            <a:ext cx="4622801" cy="4351338"/>
          </a:xfrm>
        </p:spPr>
        <p:txBody>
          <a:bodyPr>
            <a:normAutofit/>
          </a:bodyPr>
          <a:lstStyle/>
          <a:p>
            <a:r>
              <a:rPr lang="en-US" sz="3200" dirty="0"/>
              <a:t>Stage 3 – delivery of the placenta</a:t>
            </a:r>
          </a:p>
          <a:p>
            <a:pPr lvl="1"/>
            <a:r>
              <a:rPr lang="en-US" sz="2800" dirty="0"/>
              <a:t>Occurs after a brief relaxation after the baby is born.  (within minutes)</a:t>
            </a:r>
          </a:p>
        </p:txBody>
      </p:sp>
      <p:pic>
        <p:nvPicPr>
          <p:cNvPr id="4" name="Picture 2" descr="Parturition">
            <a:extLst>
              <a:ext uri="{FF2B5EF4-FFF2-40B4-BE49-F238E27FC236}">
                <a16:creationId xmlns:a16="http://schemas.microsoft.com/office/drawing/2014/main" id="{82EF8536-A39E-45DE-9701-AA30954CC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04" r="146" b="10588"/>
          <a:stretch/>
        </p:blipFill>
        <p:spPr bwMode="auto">
          <a:xfrm>
            <a:off x="6730999" y="1825626"/>
            <a:ext cx="51580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7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E09C-F9A5-4668-8B3C-75492389557A}"/>
              </a:ext>
            </a:extLst>
          </p:cNvPr>
          <p:cNvSpPr>
            <a:spLocks noGrp="1"/>
          </p:cNvSpPr>
          <p:nvPr>
            <p:ph type="title"/>
          </p:nvPr>
        </p:nvSpPr>
        <p:spPr/>
        <p:txBody>
          <a:bodyPr/>
          <a:lstStyle/>
          <a:p>
            <a:r>
              <a:rPr lang="en-US" dirty="0"/>
              <a:t>Lactation </a:t>
            </a:r>
          </a:p>
        </p:txBody>
      </p:sp>
      <p:sp>
        <p:nvSpPr>
          <p:cNvPr id="3" name="Content Placeholder 2">
            <a:extLst>
              <a:ext uri="{FF2B5EF4-FFF2-40B4-BE49-F238E27FC236}">
                <a16:creationId xmlns:a16="http://schemas.microsoft.com/office/drawing/2014/main" id="{D3BEB336-7D6E-4E0B-8515-8A0E10CEEE65}"/>
              </a:ext>
            </a:extLst>
          </p:cNvPr>
          <p:cNvSpPr>
            <a:spLocks noGrp="1"/>
          </p:cNvSpPr>
          <p:nvPr>
            <p:ph idx="1"/>
          </p:nvPr>
        </p:nvSpPr>
        <p:spPr/>
        <p:txBody>
          <a:bodyPr>
            <a:normAutofit/>
          </a:bodyPr>
          <a:lstStyle/>
          <a:p>
            <a:r>
              <a:rPr lang="en-US" sz="3200" dirty="0"/>
              <a:t>Lactation is stimulated by the hormone prolactin and the baby’s suckling.</a:t>
            </a:r>
          </a:p>
          <a:p>
            <a:r>
              <a:rPr lang="en-US" sz="3200" dirty="0"/>
              <a:t>First secretion is colostrum, a high protein and antibody rich product for nourishment and protection. </a:t>
            </a:r>
          </a:p>
          <a:p>
            <a:r>
              <a:rPr lang="en-US" sz="3200" dirty="0"/>
              <a:t>Gradually colostrum is replaced by milk.  </a:t>
            </a:r>
          </a:p>
          <a:p>
            <a:r>
              <a:rPr lang="en-US" sz="3200" dirty="0"/>
              <a:t>Lactation can prevent ovulation for some time after birth.  </a:t>
            </a:r>
          </a:p>
        </p:txBody>
      </p:sp>
    </p:spTree>
    <p:extLst>
      <p:ext uri="{BB962C8B-B14F-4D97-AF65-F5344CB8AC3E}">
        <p14:creationId xmlns:p14="http://schemas.microsoft.com/office/powerpoint/2010/main" val="447665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8892-B4D7-48DB-977A-7BBDCB3D72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52756E-3885-4D78-8CFE-2F36370626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069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287F-12D8-48CC-B2BD-A998775E9D3F}"/>
              </a:ext>
            </a:extLst>
          </p:cNvPr>
          <p:cNvSpPr>
            <a:spLocks noGrp="1"/>
          </p:cNvSpPr>
          <p:nvPr>
            <p:ph type="title"/>
          </p:nvPr>
        </p:nvSpPr>
        <p:spPr>
          <a:xfrm>
            <a:off x="5367130" y="365125"/>
            <a:ext cx="5986670" cy="1325563"/>
          </a:xfrm>
        </p:spPr>
        <p:txBody>
          <a:bodyPr/>
          <a:lstStyle/>
          <a:p>
            <a:r>
              <a:rPr lang="en-US" dirty="0"/>
              <a:t>Male Reproductive system structures </a:t>
            </a:r>
          </a:p>
        </p:txBody>
      </p:sp>
      <p:pic>
        <p:nvPicPr>
          <p:cNvPr id="4" name="Content Placeholder 3">
            <a:extLst>
              <a:ext uri="{FF2B5EF4-FFF2-40B4-BE49-F238E27FC236}">
                <a16:creationId xmlns:a16="http://schemas.microsoft.com/office/drawing/2014/main" id="{8B12F3A9-E98D-4664-A710-4813602208C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071674" y="1855433"/>
            <a:ext cx="4607510" cy="4563122"/>
          </a:xfrm>
          <a:prstGeom prst="rect">
            <a:avLst/>
          </a:prstGeom>
        </p:spPr>
      </p:pic>
      <p:sp>
        <p:nvSpPr>
          <p:cNvPr id="3" name="TextBox 2">
            <a:extLst>
              <a:ext uri="{FF2B5EF4-FFF2-40B4-BE49-F238E27FC236}">
                <a16:creationId xmlns:a16="http://schemas.microsoft.com/office/drawing/2014/main" id="{4F7FA974-1A55-4F4B-886E-4F32959F33C1}"/>
              </a:ext>
            </a:extLst>
          </p:cNvPr>
          <p:cNvSpPr txBox="1"/>
          <p:nvPr/>
        </p:nvSpPr>
        <p:spPr>
          <a:xfrm>
            <a:off x="7215809" y="3244334"/>
            <a:ext cx="1709530" cy="369332"/>
          </a:xfrm>
          <a:prstGeom prst="rect">
            <a:avLst/>
          </a:prstGeom>
          <a:noFill/>
        </p:spPr>
        <p:txBody>
          <a:bodyPr wrap="square" rtlCol="0">
            <a:spAutoFit/>
          </a:bodyPr>
          <a:lstStyle/>
          <a:p>
            <a:r>
              <a:rPr lang="en-US" dirty="0"/>
              <a:t>Vas deferens</a:t>
            </a:r>
          </a:p>
        </p:txBody>
      </p:sp>
      <p:sp>
        <p:nvSpPr>
          <p:cNvPr id="5" name="TextBox 4">
            <a:extLst>
              <a:ext uri="{FF2B5EF4-FFF2-40B4-BE49-F238E27FC236}">
                <a16:creationId xmlns:a16="http://schemas.microsoft.com/office/drawing/2014/main" id="{D1963FEE-C28F-4340-BD72-DB64E1100C4B}"/>
              </a:ext>
            </a:extLst>
          </p:cNvPr>
          <p:cNvSpPr txBox="1"/>
          <p:nvPr/>
        </p:nvSpPr>
        <p:spPr>
          <a:xfrm>
            <a:off x="7082836" y="4037602"/>
            <a:ext cx="1192696" cy="369332"/>
          </a:xfrm>
          <a:prstGeom prst="rect">
            <a:avLst/>
          </a:prstGeom>
          <a:noFill/>
        </p:spPr>
        <p:txBody>
          <a:bodyPr wrap="square" rtlCol="0">
            <a:spAutoFit/>
          </a:bodyPr>
          <a:lstStyle/>
          <a:p>
            <a:r>
              <a:rPr lang="en-US" dirty="0"/>
              <a:t>Urethra</a:t>
            </a:r>
          </a:p>
        </p:txBody>
      </p:sp>
      <p:sp>
        <p:nvSpPr>
          <p:cNvPr id="6" name="TextBox 5">
            <a:extLst>
              <a:ext uri="{FF2B5EF4-FFF2-40B4-BE49-F238E27FC236}">
                <a16:creationId xmlns:a16="http://schemas.microsoft.com/office/drawing/2014/main" id="{7EA00240-AFDF-490E-A986-0AEA0AD88CA9}"/>
              </a:ext>
            </a:extLst>
          </p:cNvPr>
          <p:cNvSpPr txBox="1"/>
          <p:nvPr/>
        </p:nvSpPr>
        <p:spPr>
          <a:xfrm flipH="1">
            <a:off x="7152197" y="5685183"/>
            <a:ext cx="904674" cy="369332"/>
          </a:xfrm>
          <a:prstGeom prst="rect">
            <a:avLst/>
          </a:prstGeom>
          <a:noFill/>
        </p:spPr>
        <p:txBody>
          <a:bodyPr wrap="square" rtlCol="0">
            <a:spAutoFit/>
          </a:bodyPr>
          <a:lstStyle/>
          <a:p>
            <a:r>
              <a:rPr lang="en-US" dirty="0"/>
              <a:t>Penis</a:t>
            </a:r>
          </a:p>
        </p:txBody>
      </p:sp>
      <p:cxnSp>
        <p:nvCxnSpPr>
          <p:cNvPr id="8" name="Straight Arrow Connector 7">
            <a:extLst>
              <a:ext uri="{FF2B5EF4-FFF2-40B4-BE49-F238E27FC236}">
                <a16:creationId xmlns:a16="http://schemas.microsoft.com/office/drawing/2014/main" id="{505DFE10-488A-4749-9F78-DC6D8B9F201E}"/>
              </a:ext>
            </a:extLst>
          </p:cNvPr>
          <p:cNvCxnSpPr>
            <a:cxnSpLocks/>
          </p:cNvCxnSpPr>
          <p:nvPr/>
        </p:nvCxnSpPr>
        <p:spPr>
          <a:xfrm>
            <a:off x="2862470" y="1458033"/>
            <a:ext cx="1812234" cy="1537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A550805-85F3-45E4-A353-0E808AD3A68B}"/>
              </a:ext>
            </a:extLst>
          </p:cNvPr>
          <p:cNvCxnSpPr>
            <a:cxnSpLocks/>
          </p:cNvCxnSpPr>
          <p:nvPr/>
        </p:nvCxnSpPr>
        <p:spPr>
          <a:xfrm>
            <a:off x="2475326" y="2615035"/>
            <a:ext cx="2408582" cy="1136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926EC96-81DE-4D6B-B165-24BDF8014750}"/>
              </a:ext>
            </a:extLst>
          </p:cNvPr>
          <p:cNvCxnSpPr>
            <a:cxnSpLocks/>
          </p:cNvCxnSpPr>
          <p:nvPr/>
        </p:nvCxnSpPr>
        <p:spPr>
          <a:xfrm>
            <a:off x="2475326" y="3770377"/>
            <a:ext cx="2500866" cy="44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9D8BDD-F32B-4FBC-BDC5-E5464D4EBA54}"/>
              </a:ext>
            </a:extLst>
          </p:cNvPr>
          <p:cNvSpPr txBox="1"/>
          <p:nvPr/>
        </p:nvSpPr>
        <p:spPr>
          <a:xfrm>
            <a:off x="5232726" y="2875002"/>
            <a:ext cx="944217" cy="369332"/>
          </a:xfrm>
          <a:prstGeom prst="rect">
            <a:avLst/>
          </a:prstGeom>
          <a:noFill/>
        </p:spPr>
        <p:txBody>
          <a:bodyPr wrap="square" rtlCol="0">
            <a:spAutoFit/>
          </a:bodyPr>
          <a:lstStyle/>
          <a:p>
            <a:r>
              <a:rPr lang="en-US" dirty="0"/>
              <a:t>Bladder</a:t>
            </a:r>
          </a:p>
        </p:txBody>
      </p:sp>
      <p:sp>
        <p:nvSpPr>
          <p:cNvPr id="15" name="TextBox 14">
            <a:extLst>
              <a:ext uri="{FF2B5EF4-FFF2-40B4-BE49-F238E27FC236}">
                <a16:creationId xmlns:a16="http://schemas.microsoft.com/office/drawing/2014/main" id="{E182D7DF-5BD0-4A9D-82E6-055942A51B74}"/>
              </a:ext>
            </a:extLst>
          </p:cNvPr>
          <p:cNvSpPr txBox="1"/>
          <p:nvPr/>
        </p:nvSpPr>
        <p:spPr>
          <a:xfrm>
            <a:off x="744953" y="776488"/>
            <a:ext cx="2117517" cy="923330"/>
          </a:xfrm>
          <a:prstGeom prst="rect">
            <a:avLst/>
          </a:prstGeom>
          <a:noFill/>
        </p:spPr>
        <p:txBody>
          <a:bodyPr wrap="square" rtlCol="0">
            <a:spAutoFit/>
          </a:bodyPr>
          <a:lstStyle/>
          <a:p>
            <a:r>
              <a:rPr lang="en-US" dirty="0"/>
              <a:t>Seminal Vesicle – provides sperm with nutrients</a:t>
            </a:r>
          </a:p>
        </p:txBody>
      </p:sp>
      <p:sp>
        <p:nvSpPr>
          <p:cNvPr id="16" name="TextBox 15">
            <a:extLst>
              <a:ext uri="{FF2B5EF4-FFF2-40B4-BE49-F238E27FC236}">
                <a16:creationId xmlns:a16="http://schemas.microsoft.com/office/drawing/2014/main" id="{ADE24696-C9B0-4BF2-90EF-FBE66E839798}"/>
              </a:ext>
            </a:extLst>
          </p:cNvPr>
          <p:cNvSpPr txBox="1"/>
          <p:nvPr/>
        </p:nvSpPr>
        <p:spPr>
          <a:xfrm flipH="1">
            <a:off x="317102" y="1810446"/>
            <a:ext cx="2504661" cy="1200329"/>
          </a:xfrm>
          <a:prstGeom prst="rect">
            <a:avLst/>
          </a:prstGeom>
          <a:noFill/>
        </p:spPr>
        <p:txBody>
          <a:bodyPr wrap="square" rtlCol="0">
            <a:spAutoFit/>
          </a:bodyPr>
          <a:lstStyle/>
          <a:p>
            <a:r>
              <a:rPr lang="en-US" dirty="0"/>
              <a:t>Prostate Gland- provides sperm with a milky base (pH), enzymes and nutrients </a:t>
            </a:r>
          </a:p>
        </p:txBody>
      </p:sp>
      <p:sp>
        <p:nvSpPr>
          <p:cNvPr id="17" name="TextBox 16">
            <a:extLst>
              <a:ext uri="{FF2B5EF4-FFF2-40B4-BE49-F238E27FC236}">
                <a16:creationId xmlns:a16="http://schemas.microsoft.com/office/drawing/2014/main" id="{21C2DDB9-7649-4A5B-AAEA-780FF1BF38C3}"/>
              </a:ext>
            </a:extLst>
          </p:cNvPr>
          <p:cNvSpPr txBox="1"/>
          <p:nvPr/>
        </p:nvSpPr>
        <p:spPr>
          <a:xfrm>
            <a:off x="125295" y="3200279"/>
            <a:ext cx="2888274" cy="1200329"/>
          </a:xfrm>
          <a:prstGeom prst="rect">
            <a:avLst/>
          </a:prstGeom>
          <a:noFill/>
        </p:spPr>
        <p:txBody>
          <a:bodyPr wrap="square" rtlCol="0">
            <a:spAutoFit/>
          </a:bodyPr>
          <a:lstStyle/>
          <a:p>
            <a:r>
              <a:rPr lang="en-US" dirty="0"/>
              <a:t>Bulbourethral Gland – produces mucus for lubrication and provides sperm with sugars.  </a:t>
            </a:r>
          </a:p>
        </p:txBody>
      </p:sp>
      <p:sp>
        <p:nvSpPr>
          <p:cNvPr id="21" name="TextBox 20">
            <a:extLst>
              <a:ext uri="{FF2B5EF4-FFF2-40B4-BE49-F238E27FC236}">
                <a16:creationId xmlns:a16="http://schemas.microsoft.com/office/drawing/2014/main" id="{3086DAD5-C14A-439B-A706-34A7B025FFF5}"/>
              </a:ext>
            </a:extLst>
          </p:cNvPr>
          <p:cNvSpPr txBox="1"/>
          <p:nvPr/>
        </p:nvSpPr>
        <p:spPr>
          <a:xfrm flipH="1">
            <a:off x="744953" y="4605032"/>
            <a:ext cx="2935720" cy="923330"/>
          </a:xfrm>
          <a:prstGeom prst="rect">
            <a:avLst/>
          </a:prstGeom>
          <a:noFill/>
        </p:spPr>
        <p:txBody>
          <a:bodyPr wrap="square" rtlCol="0">
            <a:spAutoFit/>
          </a:bodyPr>
          <a:lstStyle/>
          <a:p>
            <a:r>
              <a:rPr lang="en-US" dirty="0"/>
              <a:t>Sperm are produced inside seminiferous tubules, inside the testis</a:t>
            </a:r>
          </a:p>
        </p:txBody>
      </p:sp>
      <p:cxnSp>
        <p:nvCxnSpPr>
          <p:cNvPr id="23" name="Straight Arrow Connector 22">
            <a:extLst>
              <a:ext uri="{FF2B5EF4-FFF2-40B4-BE49-F238E27FC236}">
                <a16:creationId xmlns:a16="http://schemas.microsoft.com/office/drawing/2014/main" id="{F86EFF08-D710-4300-AFDE-71299C7B7DBE}"/>
              </a:ext>
            </a:extLst>
          </p:cNvPr>
          <p:cNvCxnSpPr/>
          <p:nvPr/>
        </p:nvCxnSpPr>
        <p:spPr>
          <a:xfrm flipH="1">
            <a:off x="6351104" y="4890052"/>
            <a:ext cx="2246244" cy="188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5C3CD0-4F56-4311-B445-05FDCE5F6441}"/>
              </a:ext>
            </a:extLst>
          </p:cNvPr>
          <p:cNvSpPr txBox="1"/>
          <p:nvPr/>
        </p:nvSpPr>
        <p:spPr>
          <a:xfrm flipH="1">
            <a:off x="8597348" y="4522809"/>
            <a:ext cx="2474842" cy="923330"/>
          </a:xfrm>
          <a:prstGeom prst="rect">
            <a:avLst/>
          </a:prstGeom>
          <a:noFill/>
        </p:spPr>
        <p:txBody>
          <a:bodyPr wrap="square" rtlCol="0">
            <a:spAutoFit/>
          </a:bodyPr>
          <a:lstStyle/>
          <a:p>
            <a:r>
              <a:rPr lang="en-US" dirty="0"/>
              <a:t>Epididymis – storage and maturation location for sperm</a:t>
            </a:r>
          </a:p>
        </p:txBody>
      </p:sp>
      <p:sp>
        <p:nvSpPr>
          <p:cNvPr id="25" name="TextBox 24">
            <a:extLst>
              <a:ext uri="{FF2B5EF4-FFF2-40B4-BE49-F238E27FC236}">
                <a16:creationId xmlns:a16="http://schemas.microsoft.com/office/drawing/2014/main" id="{F52BB11F-22CC-41F1-9BD6-049501720D50}"/>
              </a:ext>
            </a:extLst>
          </p:cNvPr>
          <p:cNvSpPr txBox="1"/>
          <p:nvPr/>
        </p:nvSpPr>
        <p:spPr>
          <a:xfrm flipH="1">
            <a:off x="125293" y="5634252"/>
            <a:ext cx="4993358" cy="923330"/>
          </a:xfrm>
          <a:prstGeom prst="rect">
            <a:avLst/>
          </a:prstGeom>
          <a:noFill/>
        </p:spPr>
        <p:txBody>
          <a:bodyPr wrap="square" rtlCol="0">
            <a:spAutoFit/>
          </a:bodyPr>
          <a:lstStyle/>
          <a:p>
            <a:r>
              <a:rPr lang="en-US" dirty="0"/>
              <a:t>Scrotum – Sac-like structure that regulates the internal temperature of the testis for sperm production. </a:t>
            </a:r>
          </a:p>
        </p:txBody>
      </p:sp>
    </p:spTree>
    <p:extLst>
      <p:ext uri="{BB962C8B-B14F-4D97-AF65-F5344CB8AC3E}">
        <p14:creationId xmlns:p14="http://schemas.microsoft.com/office/powerpoint/2010/main" val="424725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EA38-7B24-41FE-8AF6-B0C726A76F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A0EB8F-CFBA-4AAA-A331-8E79AF41D055}"/>
              </a:ext>
            </a:extLst>
          </p:cNvPr>
          <p:cNvSpPr>
            <a:spLocks noGrp="1"/>
          </p:cNvSpPr>
          <p:nvPr>
            <p:ph idx="1"/>
          </p:nvPr>
        </p:nvSpPr>
        <p:spPr/>
        <p:txBody>
          <a:bodyPr/>
          <a:lstStyle/>
          <a:p>
            <a:r>
              <a:rPr lang="en-US" dirty="0"/>
              <a:t>1.  Sperm are produced through meiosis (spermatogenesis) in the seminiferous tubules.  Once produced, sperm are sent to the epididymis to mature.</a:t>
            </a:r>
          </a:p>
          <a:p>
            <a:r>
              <a:rPr lang="en-US" dirty="0"/>
              <a:t>2. If gametes are needed (ejaculation), they travel up the vas deferens around the bladder and pick up nutrients and fluids that make semen from the seminal vesicle, prostate and bulbourethral glands. </a:t>
            </a:r>
          </a:p>
          <a:p>
            <a:r>
              <a:rPr lang="en-US" dirty="0"/>
              <a:t>3. Semen is expelled through the urethra (same tube for removal of urine) during ejaculation. Contains approximately 300 million sperm. </a:t>
            </a:r>
          </a:p>
        </p:txBody>
      </p:sp>
    </p:spTree>
    <p:extLst>
      <p:ext uri="{BB962C8B-B14F-4D97-AF65-F5344CB8AC3E}">
        <p14:creationId xmlns:p14="http://schemas.microsoft.com/office/powerpoint/2010/main" val="3743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FD66-49C2-4AE0-8A70-49AA3F9735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447378-E9DC-4DDA-AE75-B16C6F856B08}"/>
              </a:ext>
            </a:extLst>
          </p:cNvPr>
          <p:cNvSpPr>
            <a:spLocks noGrp="1"/>
          </p:cNvSpPr>
          <p:nvPr>
            <p:ph idx="1"/>
          </p:nvPr>
        </p:nvSpPr>
        <p:spPr>
          <a:xfrm>
            <a:off x="838200" y="1825625"/>
            <a:ext cx="5054447" cy="4351338"/>
          </a:xfrm>
        </p:spPr>
        <p:txBody>
          <a:bodyPr/>
          <a:lstStyle/>
          <a:p>
            <a:r>
              <a:rPr lang="en-US" dirty="0"/>
              <a:t>The acrosome contains enzymes which help to break down the outside layers of the egg (ovum).</a:t>
            </a:r>
          </a:p>
        </p:txBody>
      </p:sp>
      <p:pic>
        <p:nvPicPr>
          <p:cNvPr id="1026" name="Picture 2" descr="Structure of a sperm cell stock vector. Illustration of infertile - 84822770">
            <a:extLst>
              <a:ext uri="{FF2B5EF4-FFF2-40B4-BE49-F238E27FC236}">
                <a16:creationId xmlns:a16="http://schemas.microsoft.com/office/drawing/2014/main" id="{4D4C590E-BEBD-4035-AEB4-EC72634DD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354" y="1411550"/>
            <a:ext cx="5446117" cy="491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71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6007-897C-4B14-A658-1D7E3A6944AB}"/>
              </a:ext>
            </a:extLst>
          </p:cNvPr>
          <p:cNvSpPr>
            <a:spLocks noGrp="1"/>
          </p:cNvSpPr>
          <p:nvPr>
            <p:ph type="title"/>
          </p:nvPr>
        </p:nvSpPr>
        <p:spPr/>
        <p:txBody>
          <a:bodyPr/>
          <a:lstStyle/>
          <a:p>
            <a:r>
              <a:rPr lang="en-US" dirty="0"/>
              <a:t>Physiology: How does an erection work? </a:t>
            </a:r>
          </a:p>
        </p:txBody>
      </p:sp>
      <p:sp>
        <p:nvSpPr>
          <p:cNvPr id="3" name="Content Placeholder 2">
            <a:extLst>
              <a:ext uri="{FF2B5EF4-FFF2-40B4-BE49-F238E27FC236}">
                <a16:creationId xmlns:a16="http://schemas.microsoft.com/office/drawing/2014/main" id="{B41C3642-C8EC-4851-B4DB-70EEC466C3CD}"/>
              </a:ext>
            </a:extLst>
          </p:cNvPr>
          <p:cNvSpPr>
            <a:spLocks noGrp="1"/>
          </p:cNvSpPr>
          <p:nvPr>
            <p:ph idx="1"/>
          </p:nvPr>
        </p:nvSpPr>
        <p:spPr>
          <a:xfrm>
            <a:off x="838200" y="1825625"/>
            <a:ext cx="4657078" cy="4351338"/>
          </a:xfrm>
        </p:spPr>
        <p:txBody>
          <a:bodyPr/>
          <a:lstStyle/>
          <a:p>
            <a:r>
              <a:rPr lang="en-US" dirty="0"/>
              <a:t>Erection occurs from arteries that dilate (get larger in circumference) and leak fluid into the spongy tissue surrounding them.  This increase in fluid pressure closes off the veins that allows blood to exit the penis.  This keeps the penis rigid.  </a:t>
            </a:r>
          </a:p>
        </p:txBody>
      </p:sp>
      <p:pic>
        <p:nvPicPr>
          <p:cNvPr id="2050" name="Picture 2" descr="Penis Anatomy: Gross Anatomy, Vasculature, Lymphatics and Nerve Supply">
            <a:extLst>
              <a:ext uri="{FF2B5EF4-FFF2-40B4-BE49-F238E27FC236}">
                <a16:creationId xmlns:a16="http://schemas.microsoft.com/office/drawing/2014/main" id="{86FD0F6B-0667-41E0-91C9-9D0E4F3CD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124" y="1229465"/>
            <a:ext cx="5585676" cy="514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0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090-29B7-4632-87E5-6D1545DD1BED}"/>
              </a:ext>
            </a:extLst>
          </p:cNvPr>
          <p:cNvSpPr>
            <a:spLocks noGrp="1"/>
          </p:cNvSpPr>
          <p:nvPr>
            <p:ph type="title"/>
          </p:nvPr>
        </p:nvSpPr>
        <p:spPr/>
        <p:txBody>
          <a:bodyPr/>
          <a:lstStyle/>
          <a:p>
            <a:r>
              <a:rPr lang="en-US" dirty="0"/>
              <a:t>Female Reproductive System Structures </a:t>
            </a:r>
          </a:p>
        </p:txBody>
      </p:sp>
      <p:pic>
        <p:nvPicPr>
          <p:cNvPr id="4" name="Content Placeholder 3">
            <a:extLst>
              <a:ext uri="{FF2B5EF4-FFF2-40B4-BE49-F238E27FC236}">
                <a16:creationId xmlns:a16="http://schemas.microsoft.com/office/drawing/2014/main" id="{B6B01EC6-DA14-4E0B-B31B-D9267628205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925956" y="2136051"/>
            <a:ext cx="4391025" cy="3810000"/>
          </a:xfrm>
          <a:prstGeom prst="rect">
            <a:avLst/>
          </a:prstGeom>
          <a:solidFill>
            <a:srgbClr val="FF0000"/>
          </a:solidFill>
        </p:spPr>
      </p:pic>
      <p:cxnSp>
        <p:nvCxnSpPr>
          <p:cNvPr id="5" name="Straight Arrow Connector 4">
            <a:extLst>
              <a:ext uri="{FF2B5EF4-FFF2-40B4-BE49-F238E27FC236}">
                <a16:creationId xmlns:a16="http://schemas.microsoft.com/office/drawing/2014/main" id="{4DDE6238-AE14-4224-BF49-50D337839D57}"/>
              </a:ext>
            </a:extLst>
          </p:cNvPr>
          <p:cNvCxnSpPr/>
          <p:nvPr/>
        </p:nvCxnSpPr>
        <p:spPr>
          <a:xfrm flipV="1">
            <a:off x="3180522" y="3110948"/>
            <a:ext cx="1490869" cy="566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44AC1B2-E8D6-48ED-A525-4FFFD71A769E}"/>
              </a:ext>
            </a:extLst>
          </p:cNvPr>
          <p:cNvCxnSpPr>
            <a:cxnSpLocks/>
          </p:cNvCxnSpPr>
          <p:nvPr/>
        </p:nvCxnSpPr>
        <p:spPr>
          <a:xfrm flipV="1">
            <a:off x="3332922" y="3110948"/>
            <a:ext cx="4051852" cy="718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F3D3BE-1A69-4D86-81AE-ACD0A585F7D7}"/>
              </a:ext>
            </a:extLst>
          </p:cNvPr>
          <p:cNvSpPr txBox="1"/>
          <p:nvPr/>
        </p:nvSpPr>
        <p:spPr>
          <a:xfrm>
            <a:off x="2469968" y="3569012"/>
            <a:ext cx="786754" cy="369332"/>
          </a:xfrm>
          <a:prstGeom prst="rect">
            <a:avLst/>
          </a:prstGeom>
          <a:noFill/>
        </p:spPr>
        <p:txBody>
          <a:bodyPr wrap="none" rtlCol="0">
            <a:spAutoFit/>
          </a:bodyPr>
          <a:lstStyle/>
          <a:p>
            <a:r>
              <a:rPr lang="en-US" dirty="0"/>
              <a:t>Ovary </a:t>
            </a:r>
          </a:p>
        </p:txBody>
      </p:sp>
      <p:cxnSp>
        <p:nvCxnSpPr>
          <p:cNvPr id="9" name="Straight Arrow Connector 8">
            <a:extLst>
              <a:ext uri="{FF2B5EF4-FFF2-40B4-BE49-F238E27FC236}">
                <a16:creationId xmlns:a16="http://schemas.microsoft.com/office/drawing/2014/main" id="{DC709E5B-1C75-40D6-806B-858E5990BFB5}"/>
              </a:ext>
            </a:extLst>
          </p:cNvPr>
          <p:cNvCxnSpPr>
            <a:cxnSpLocks/>
          </p:cNvCxnSpPr>
          <p:nvPr/>
        </p:nvCxnSpPr>
        <p:spPr>
          <a:xfrm flipH="1">
            <a:off x="4671391" y="1690688"/>
            <a:ext cx="407505" cy="629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34FB54F-0D0C-4FF5-B823-78ED034389D1}"/>
              </a:ext>
            </a:extLst>
          </p:cNvPr>
          <p:cNvCxnSpPr>
            <a:cxnSpLocks/>
            <a:stCxn id="2" idx="2"/>
          </p:cNvCxnSpPr>
          <p:nvPr/>
        </p:nvCxnSpPr>
        <p:spPr>
          <a:xfrm>
            <a:off x="6096000" y="1690688"/>
            <a:ext cx="1288774" cy="655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C23BF51-719F-448F-9834-AF6D475A8E6D}"/>
              </a:ext>
            </a:extLst>
          </p:cNvPr>
          <p:cNvSpPr txBox="1"/>
          <p:nvPr/>
        </p:nvSpPr>
        <p:spPr>
          <a:xfrm>
            <a:off x="4685519" y="1267485"/>
            <a:ext cx="2568524" cy="369332"/>
          </a:xfrm>
          <a:prstGeom prst="rect">
            <a:avLst/>
          </a:prstGeom>
          <a:noFill/>
        </p:spPr>
        <p:txBody>
          <a:bodyPr wrap="none" rtlCol="0">
            <a:spAutoFit/>
          </a:bodyPr>
          <a:lstStyle/>
          <a:p>
            <a:r>
              <a:rPr lang="en-US" dirty="0"/>
              <a:t>Oviducts/Fallopian tubes </a:t>
            </a:r>
          </a:p>
        </p:txBody>
      </p:sp>
      <p:cxnSp>
        <p:nvCxnSpPr>
          <p:cNvPr id="17" name="Straight Arrow Connector 16">
            <a:extLst>
              <a:ext uri="{FF2B5EF4-FFF2-40B4-BE49-F238E27FC236}">
                <a16:creationId xmlns:a16="http://schemas.microsoft.com/office/drawing/2014/main" id="{96D58F40-0A89-4059-92D6-BB49AD3E5770}"/>
              </a:ext>
            </a:extLst>
          </p:cNvPr>
          <p:cNvCxnSpPr>
            <a:cxnSpLocks/>
          </p:cNvCxnSpPr>
          <p:nvPr/>
        </p:nvCxnSpPr>
        <p:spPr>
          <a:xfrm flipH="1">
            <a:off x="6520070" y="4620470"/>
            <a:ext cx="2146852" cy="29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D8E764A-F9CE-41BF-A8E8-766887FE3469}"/>
              </a:ext>
            </a:extLst>
          </p:cNvPr>
          <p:cNvSpPr txBox="1"/>
          <p:nvPr/>
        </p:nvSpPr>
        <p:spPr>
          <a:xfrm>
            <a:off x="8693163" y="4271880"/>
            <a:ext cx="861133" cy="369332"/>
          </a:xfrm>
          <a:prstGeom prst="rect">
            <a:avLst/>
          </a:prstGeom>
          <a:noFill/>
        </p:spPr>
        <p:txBody>
          <a:bodyPr wrap="none" rtlCol="0">
            <a:spAutoFit/>
          </a:bodyPr>
          <a:lstStyle/>
          <a:p>
            <a:r>
              <a:rPr lang="en-US" dirty="0"/>
              <a:t>Vagina </a:t>
            </a:r>
          </a:p>
        </p:txBody>
      </p:sp>
      <p:sp>
        <p:nvSpPr>
          <p:cNvPr id="20" name="Oval 19">
            <a:extLst>
              <a:ext uri="{FF2B5EF4-FFF2-40B4-BE49-F238E27FC236}">
                <a16:creationId xmlns:a16="http://schemas.microsoft.com/office/drawing/2014/main" id="{CA834AF1-D73F-4D1E-8FBD-3937296756B3}"/>
              </a:ext>
            </a:extLst>
          </p:cNvPr>
          <p:cNvSpPr/>
          <p:nvPr/>
        </p:nvSpPr>
        <p:spPr>
          <a:xfrm>
            <a:off x="5844209" y="3753678"/>
            <a:ext cx="586408" cy="71893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4A2A4912-6C2B-420C-B32E-ADD5629DC841}"/>
              </a:ext>
            </a:extLst>
          </p:cNvPr>
          <p:cNvCxnSpPr/>
          <p:nvPr/>
        </p:nvCxnSpPr>
        <p:spPr>
          <a:xfrm flipH="1">
            <a:off x="6430617" y="3569012"/>
            <a:ext cx="223630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3776F6-88EE-4FA0-97E1-C51964647A14}"/>
              </a:ext>
            </a:extLst>
          </p:cNvPr>
          <p:cNvSpPr txBox="1"/>
          <p:nvPr/>
        </p:nvSpPr>
        <p:spPr>
          <a:xfrm>
            <a:off x="8666922" y="3339330"/>
            <a:ext cx="762260" cy="369332"/>
          </a:xfrm>
          <a:prstGeom prst="rect">
            <a:avLst/>
          </a:prstGeom>
          <a:noFill/>
        </p:spPr>
        <p:txBody>
          <a:bodyPr wrap="none" rtlCol="0">
            <a:spAutoFit/>
          </a:bodyPr>
          <a:lstStyle/>
          <a:p>
            <a:r>
              <a:rPr lang="en-US" dirty="0"/>
              <a:t>Cervix</a:t>
            </a:r>
          </a:p>
        </p:txBody>
      </p:sp>
      <p:sp>
        <p:nvSpPr>
          <p:cNvPr id="24" name="TextBox 23">
            <a:extLst>
              <a:ext uri="{FF2B5EF4-FFF2-40B4-BE49-F238E27FC236}">
                <a16:creationId xmlns:a16="http://schemas.microsoft.com/office/drawing/2014/main" id="{AEF8CD71-0FC6-45E0-A7EA-66D2557F4C4D}"/>
              </a:ext>
            </a:extLst>
          </p:cNvPr>
          <p:cNvSpPr txBox="1"/>
          <p:nvPr/>
        </p:nvSpPr>
        <p:spPr>
          <a:xfrm>
            <a:off x="5597387" y="2455051"/>
            <a:ext cx="1143000" cy="369332"/>
          </a:xfrm>
          <a:prstGeom prst="rect">
            <a:avLst/>
          </a:prstGeom>
          <a:noFill/>
        </p:spPr>
        <p:txBody>
          <a:bodyPr wrap="square" rtlCol="0">
            <a:spAutoFit/>
          </a:bodyPr>
          <a:lstStyle/>
          <a:p>
            <a:r>
              <a:rPr lang="en-US" dirty="0"/>
              <a:t>Uterus</a:t>
            </a:r>
          </a:p>
        </p:txBody>
      </p:sp>
      <p:sp>
        <p:nvSpPr>
          <p:cNvPr id="26" name="Freeform: Shape 25">
            <a:extLst>
              <a:ext uri="{FF2B5EF4-FFF2-40B4-BE49-F238E27FC236}">
                <a16:creationId xmlns:a16="http://schemas.microsoft.com/office/drawing/2014/main" id="{511EF671-B485-45E2-8C5D-E1D411C6D0E7}"/>
              </a:ext>
            </a:extLst>
          </p:cNvPr>
          <p:cNvSpPr/>
          <p:nvPr/>
        </p:nvSpPr>
        <p:spPr>
          <a:xfrm>
            <a:off x="5914402" y="2881687"/>
            <a:ext cx="281609" cy="696603"/>
          </a:xfrm>
          <a:custGeom>
            <a:avLst/>
            <a:gdLst>
              <a:gd name="connsiteX0" fmla="*/ 0 w 89452"/>
              <a:gd name="connsiteY0" fmla="*/ 0 h 82805"/>
              <a:gd name="connsiteX1" fmla="*/ 29818 w 89452"/>
              <a:gd name="connsiteY1" fmla="*/ 49695 h 82805"/>
              <a:gd name="connsiteX2" fmla="*/ 39757 w 89452"/>
              <a:gd name="connsiteY2" fmla="*/ 79513 h 82805"/>
              <a:gd name="connsiteX3" fmla="*/ 89452 w 89452"/>
              <a:gd name="connsiteY3" fmla="*/ 79513 h 82805"/>
            </a:gdLst>
            <a:ahLst/>
            <a:cxnLst>
              <a:cxn ang="0">
                <a:pos x="connsiteX0" y="connsiteY0"/>
              </a:cxn>
              <a:cxn ang="0">
                <a:pos x="connsiteX1" y="connsiteY1"/>
              </a:cxn>
              <a:cxn ang="0">
                <a:pos x="connsiteX2" y="connsiteY2"/>
              </a:cxn>
              <a:cxn ang="0">
                <a:pos x="connsiteX3" y="connsiteY3"/>
              </a:cxn>
            </a:cxnLst>
            <a:rect l="l" t="t" r="r" b="b"/>
            <a:pathLst>
              <a:path w="89452" h="82805">
                <a:moveTo>
                  <a:pt x="0" y="0"/>
                </a:moveTo>
                <a:cubicBezTo>
                  <a:pt x="9939" y="16565"/>
                  <a:pt x="21179" y="32416"/>
                  <a:pt x="29818" y="49695"/>
                </a:cubicBezTo>
                <a:cubicBezTo>
                  <a:pt x="34503" y="59066"/>
                  <a:pt x="30386" y="74827"/>
                  <a:pt x="39757" y="79513"/>
                </a:cubicBezTo>
                <a:cubicBezTo>
                  <a:pt x="54573" y="86921"/>
                  <a:pt x="72887" y="79513"/>
                  <a:pt x="89452" y="79513"/>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5AC836-8022-41F6-9C68-C322BDF5A50F}"/>
              </a:ext>
            </a:extLst>
          </p:cNvPr>
          <p:cNvSpPr/>
          <p:nvPr/>
        </p:nvSpPr>
        <p:spPr>
          <a:xfrm rot="12289446">
            <a:off x="6051683" y="2916926"/>
            <a:ext cx="300915" cy="604492"/>
          </a:xfrm>
          <a:custGeom>
            <a:avLst/>
            <a:gdLst>
              <a:gd name="connsiteX0" fmla="*/ 0 w 89452"/>
              <a:gd name="connsiteY0" fmla="*/ 0 h 82805"/>
              <a:gd name="connsiteX1" fmla="*/ 29818 w 89452"/>
              <a:gd name="connsiteY1" fmla="*/ 49695 h 82805"/>
              <a:gd name="connsiteX2" fmla="*/ 39757 w 89452"/>
              <a:gd name="connsiteY2" fmla="*/ 79513 h 82805"/>
              <a:gd name="connsiteX3" fmla="*/ 89452 w 89452"/>
              <a:gd name="connsiteY3" fmla="*/ 79513 h 82805"/>
            </a:gdLst>
            <a:ahLst/>
            <a:cxnLst>
              <a:cxn ang="0">
                <a:pos x="connsiteX0" y="connsiteY0"/>
              </a:cxn>
              <a:cxn ang="0">
                <a:pos x="connsiteX1" y="connsiteY1"/>
              </a:cxn>
              <a:cxn ang="0">
                <a:pos x="connsiteX2" y="connsiteY2"/>
              </a:cxn>
              <a:cxn ang="0">
                <a:pos x="connsiteX3" y="connsiteY3"/>
              </a:cxn>
            </a:cxnLst>
            <a:rect l="l" t="t" r="r" b="b"/>
            <a:pathLst>
              <a:path w="89452" h="82805">
                <a:moveTo>
                  <a:pt x="0" y="0"/>
                </a:moveTo>
                <a:cubicBezTo>
                  <a:pt x="9939" y="16565"/>
                  <a:pt x="21179" y="32416"/>
                  <a:pt x="29818" y="49695"/>
                </a:cubicBezTo>
                <a:cubicBezTo>
                  <a:pt x="34503" y="59066"/>
                  <a:pt x="30386" y="74827"/>
                  <a:pt x="39757" y="79513"/>
                </a:cubicBezTo>
                <a:cubicBezTo>
                  <a:pt x="54573" y="86921"/>
                  <a:pt x="72887" y="79513"/>
                  <a:pt x="89452" y="79513"/>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A2236532-F1AF-4174-A5D4-4F44E6C1162B}"/>
              </a:ext>
            </a:extLst>
          </p:cNvPr>
          <p:cNvCxnSpPr/>
          <p:nvPr/>
        </p:nvCxnSpPr>
        <p:spPr>
          <a:xfrm flipH="1">
            <a:off x="6354417" y="2593048"/>
            <a:ext cx="2580863" cy="423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C13B96A-D4CB-4359-80D5-867D9550024C}"/>
              </a:ext>
            </a:extLst>
          </p:cNvPr>
          <p:cNvSpPr txBox="1"/>
          <p:nvPr/>
        </p:nvSpPr>
        <p:spPr>
          <a:xfrm>
            <a:off x="8910635" y="2401454"/>
            <a:ext cx="3333733" cy="369332"/>
          </a:xfrm>
          <a:prstGeom prst="rect">
            <a:avLst/>
          </a:prstGeom>
          <a:noFill/>
        </p:spPr>
        <p:txBody>
          <a:bodyPr wrap="none" rtlCol="0">
            <a:spAutoFit/>
          </a:bodyPr>
          <a:lstStyle/>
          <a:p>
            <a:r>
              <a:rPr lang="en-US" dirty="0"/>
              <a:t>Endometrium/ Endometrial lining</a:t>
            </a:r>
          </a:p>
        </p:txBody>
      </p:sp>
      <p:cxnSp>
        <p:nvCxnSpPr>
          <p:cNvPr id="32" name="Straight Connector 31">
            <a:extLst>
              <a:ext uri="{FF2B5EF4-FFF2-40B4-BE49-F238E27FC236}">
                <a16:creationId xmlns:a16="http://schemas.microsoft.com/office/drawing/2014/main" id="{F3B4054F-677E-43E7-A628-24129825EAB6}"/>
              </a:ext>
            </a:extLst>
          </p:cNvPr>
          <p:cNvCxnSpPr>
            <a:stCxn id="26" idx="0"/>
            <a:endCxn id="27" idx="3"/>
          </p:cNvCxnSpPr>
          <p:nvPr/>
        </p:nvCxnSpPr>
        <p:spPr>
          <a:xfrm>
            <a:off x="5914402" y="2881687"/>
            <a:ext cx="267987" cy="21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98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3F34-090C-49F2-9911-C9C1F85542F3}"/>
              </a:ext>
            </a:extLst>
          </p:cNvPr>
          <p:cNvSpPr>
            <a:spLocks noGrp="1"/>
          </p:cNvSpPr>
          <p:nvPr>
            <p:ph type="title"/>
          </p:nvPr>
        </p:nvSpPr>
        <p:spPr/>
        <p:txBody>
          <a:bodyPr/>
          <a:lstStyle/>
          <a:p>
            <a:r>
              <a:rPr lang="en-US" dirty="0"/>
              <a:t>Side view</a:t>
            </a:r>
          </a:p>
        </p:txBody>
      </p:sp>
      <p:pic>
        <p:nvPicPr>
          <p:cNvPr id="5" name="Content Placeholder 4">
            <a:extLst>
              <a:ext uri="{FF2B5EF4-FFF2-40B4-BE49-F238E27FC236}">
                <a16:creationId xmlns:a16="http://schemas.microsoft.com/office/drawing/2014/main" id="{6DE544B5-364E-4C67-BCE0-2BE3CCB233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2198" y="2233301"/>
            <a:ext cx="4427604" cy="3535986"/>
          </a:xfrm>
        </p:spPr>
      </p:pic>
      <p:sp>
        <p:nvSpPr>
          <p:cNvPr id="6" name="TextBox 5">
            <a:extLst>
              <a:ext uri="{FF2B5EF4-FFF2-40B4-BE49-F238E27FC236}">
                <a16:creationId xmlns:a16="http://schemas.microsoft.com/office/drawing/2014/main" id="{77AF64CC-129C-4469-B825-59920F2C955D}"/>
              </a:ext>
            </a:extLst>
          </p:cNvPr>
          <p:cNvSpPr txBox="1"/>
          <p:nvPr/>
        </p:nvSpPr>
        <p:spPr>
          <a:xfrm>
            <a:off x="7522266" y="3490227"/>
            <a:ext cx="844826" cy="369332"/>
          </a:xfrm>
          <a:prstGeom prst="rect">
            <a:avLst/>
          </a:prstGeom>
          <a:noFill/>
        </p:spPr>
        <p:txBody>
          <a:bodyPr wrap="square" rtlCol="0">
            <a:spAutoFit/>
          </a:bodyPr>
          <a:lstStyle/>
          <a:p>
            <a:r>
              <a:rPr lang="en-US" dirty="0"/>
              <a:t>Uterus</a:t>
            </a:r>
          </a:p>
        </p:txBody>
      </p:sp>
      <p:sp>
        <p:nvSpPr>
          <p:cNvPr id="7" name="TextBox 6">
            <a:extLst>
              <a:ext uri="{FF2B5EF4-FFF2-40B4-BE49-F238E27FC236}">
                <a16:creationId xmlns:a16="http://schemas.microsoft.com/office/drawing/2014/main" id="{19413313-D99F-4877-B04F-98449768030D}"/>
              </a:ext>
            </a:extLst>
          </p:cNvPr>
          <p:cNvSpPr txBox="1"/>
          <p:nvPr/>
        </p:nvSpPr>
        <p:spPr>
          <a:xfrm>
            <a:off x="7540832" y="3174259"/>
            <a:ext cx="1017728" cy="369332"/>
          </a:xfrm>
          <a:prstGeom prst="rect">
            <a:avLst/>
          </a:prstGeom>
          <a:noFill/>
        </p:spPr>
        <p:txBody>
          <a:bodyPr wrap="square" rtlCol="0">
            <a:spAutoFit/>
          </a:bodyPr>
          <a:lstStyle/>
          <a:p>
            <a:r>
              <a:rPr lang="en-US" dirty="0"/>
              <a:t>Oviduct</a:t>
            </a:r>
          </a:p>
        </p:txBody>
      </p:sp>
      <p:sp>
        <p:nvSpPr>
          <p:cNvPr id="8" name="TextBox 7">
            <a:extLst>
              <a:ext uri="{FF2B5EF4-FFF2-40B4-BE49-F238E27FC236}">
                <a16:creationId xmlns:a16="http://schemas.microsoft.com/office/drawing/2014/main" id="{D41F09EC-A0AE-4C8D-BD04-245BCD0B60FC}"/>
              </a:ext>
            </a:extLst>
          </p:cNvPr>
          <p:cNvSpPr txBox="1"/>
          <p:nvPr/>
        </p:nvSpPr>
        <p:spPr>
          <a:xfrm>
            <a:off x="7522266" y="2848352"/>
            <a:ext cx="844826" cy="369332"/>
          </a:xfrm>
          <a:prstGeom prst="rect">
            <a:avLst/>
          </a:prstGeom>
          <a:noFill/>
        </p:spPr>
        <p:txBody>
          <a:bodyPr wrap="square" rtlCol="0">
            <a:spAutoFit/>
          </a:bodyPr>
          <a:lstStyle/>
          <a:p>
            <a:r>
              <a:rPr lang="en-US" dirty="0"/>
              <a:t>Ovary</a:t>
            </a:r>
          </a:p>
        </p:txBody>
      </p:sp>
      <p:sp>
        <p:nvSpPr>
          <p:cNvPr id="9" name="TextBox 8">
            <a:extLst>
              <a:ext uri="{FF2B5EF4-FFF2-40B4-BE49-F238E27FC236}">
                <a16:creationId xmlns:a16="http://schemas.microsoft.com/office/drawing/2014/main" id="{21C832B4-2DF5-472A-B7C7-C5F007E1C7B6}"/>
              </a:ext>
            </a:extLst>
          </p:cNvPr>
          <p:cNvSpPr txBox="1"/>
          <p:nvPr/>
        </p:nvSpPr>
        <p:spPr>
          <a:xfrm>
            <a:off x="7464976" y="5178287"/>
            <a:ext cx="844826" cy="369332"/>
          </a:xfrm>
          <a:prstGeom prst="rect">
            <a:avLst/>
          </a:prstGeom>
          <a:noFill/>
        </p:spPr>
        <p:txBody>
          <a:bodyPr wrap="square" rtlCol="0">
            <a:spAutoFit/>
          </a:bodyPr>
          <a:lstStyle/>
          <a:p>
            <a:r>
              <a:rPr lang="en-US" dirty="0"/>
              <a:t>Vagina</a:t>
            </a:r>
          </a:p>
        </p:txBody>
      </p:sp>
      <p:sp>
        <p:nvSpPr>
          <p:cNvPr id="10" name="TextBox 9">
            <a:extLst>
              <a:ext uri="{FF2B5EF4-FFF2-40B4-BE49-F238E27FC236}">
                <a16:creationId xmlns:a16="http://schemas.microsoft.com/office/drawing/2014/main" id="{6BB63901-759F-480D-A57D-E32A62CA32B3}"/>
              </a:ext>
            </a:extLst>
          </p:cNvPr>
          <p:cNvSpPr txBox="1"/>
          <p:nvPr/>
        </p:nvSpPr>
        <p:spPr>
          <a:xfrm>
            <a:off x="7464976" y="2392380"/>
            <a:ext cx="844826" cy="369332"/>
          </a:xfrm>
          <a:prstGeom prst="rect">
            <a:avLst/>
          </a:prstGeom>
          <a:noFill/>
        </p:spPr>
        <p:txBody>
          <a:bodyPr wrap="square" rtlCol="0">
            <a:spAutoFit/>
          </a:bodyPr>
          <a:lstStyle/>
          <a:p>
            <a:r>
              <a:rPr lang="en-US" dirty="0"/>
              <a:t>Cervix</a:t>
            </a:r>
          </a:p>
        </p:txBody>
      </p:sp>
      <p:sp>
        <p:nvSpPr>
          <p:cNvPr id="11" name="TextBox 10">
            <a:extLst>
              <a:ext uri="{FF2B5EF4-FFF2-40B4-BE49-F238E27FC236}">
                <a16:creationId xmlns:a16="http://schemas.microsoft.com/office/drawing/2014/main" id="{D493105B-CEAB-4410-9586-8E904C573578}"/>
              </a:ext>
            </a:extLst>
          </p:cNvPr>
          <p:cNvSpPr txBox="1"/>
          <p:nvPr/>
        </p:nvSpPr>
        <p:spPr>
          <a:xfrm>
            <a:off x="7493621" y="4939771"/>
            <a:ext cx="2624414" cy="369332"/>
          </a:xfrm>
          <a:prstGeom prst="rect">
            <a:avLst/>
          </a:prstGeom>
          <a:noFill/>
        </p:spPr>
        <p:txBody>
          <a:bodyPr wrap="square" rtlCol="0">
            <a:spAutoFit/>
          </a:bodyPr>
          <a:lstStyle/>
          <a:p>
            <a:r>
              <a:rPr lang="en-US" dirty="0"/>
              <a:t>Labia majora</a:t>
            </a:r>
          </a:p>
        </p:txBody>
      </p:sp>
      <p:sp>
        <p:nvSpPr>
          <p:cNvPr id="12" name="TextBox 11">
            <a:extLst>
              <a:ext uri="{FF2B5EF4-FFF2-40B4-BE49-F238E27FC236}">
                <a16:creationId xmlns:a16="http://schemas.microsoft.com/office/drawing/2014/main" id="{C5885695-408A-4BE6-A26F-41468EBCD885}"/>
              </a:ext>
            </a:extLst>
          </p:cNvPr>
          <p:cNvSpPr txBox="1"/>
          <p:nvPr/>
        </p:nvSpPr>
        <p:spPr>
          <a:xfrm>
            <a:off x="7547457" y="4701255"/>
            <a:ext cx="2411551" cy="369332"/>
          </a:xfrm>
          <a:prstGeom prst="rect">
            <a:avLst/>
          </a:prstGeom>
          <a:noFill/>
        </p:spPr>
        <p:txBody>
          <a:bodyPr wrap="square" rtlCol="0">
            <a:spAutoFit/>
          </a:bodyPr>
          <a:lstStyle/>
          <a:p>
            <a:r>
              <a:rPr lang="en-US" dirty="0"/>
              <a:t>Labia minora</a:t>
            </a:r>
          </a:p>
        </p:txBody>
      </p:sp>
    </p:spTree>
    <p:extLst>
      <p:ext uri="{BB962C8B-B14F-4D97-AF65-F5344CB8AC3E}">
        <p14:creationId xmlns:p14="http://schemas.microsoft.com/office/powerpoint/2010/main" val="1142107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5759</TotalTime>
  <Words>2130</Words>
  <Application>Microsoft Office PowerPoint</Application>
  <PresentationFormat>Widescreen</PresentationFormat>
  <Paragraphs>157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Human Body </vt:lpstr>
      <vt:lpstr>SC.912.L.16.13 Describe the basic anatomy and physiology of the human reproductive system.  Describe the process of human development from fertilization to birth and major changes that occur in each trimester of pregnancy.  </vt:lpstr>
      <vt:lpstr>Vocabulary </vt:lpstr>
      <vt:lpstr>Male Reproductive system structures </vt:lpstr>
      <vt:lpstr>PowerPoint Presentation</vt:lpstr>
      <vt:lpstr>PowerPoint Presentation</vt:lpstr>
      <vt:lpstr>Physiology: How does an erection work? </vt:lpstr>
      <vt:lpstr>Female Reproductive System Structures </vt:lpstr>
      <vt:lpstr>Side view</vt:lpstr>
      <vt:lpstr>Path of the Ovum/ description of anatomy</vt:lpstr>
      <vt:lpstr>PowerPoint Presentation</vt:lpstr>
      <vt:lpstr>Steps in the ovarian/menstrual cycles</vt:lpstr>
      <vt:lpstr>Continued:</vt:lpstr>
      <vt:lpstr>Sexually Transmitted Diseases/Infections  (STDs/STIs)</vt:lpstr>
      <vt:lpstr>PowerPoint Presentation</vt:lpstr>
      <vt:lpstr>Viral Infections ( No cure for these) Once received, you have it for the rest of your life. </vt:lpstr>
      <vt:lpstr>Other types of STDs</vt:lpstr>
      <vt:lpstr>The only way to guarantee that you won’t get an STD is to not participate in sexual contact.</vt:lpstr>
      <vt:lpstr>Methods of contraception (preventing pregnancy) </vt:lpstr>
      <vt:lpstr>PowerPoint Presentation</vt:lpstr>
      <vt:lpstr>PowerPoint Presentation</vt:lpstr>
      <vt:lpstr>Practice Identifying structures and explaining their function.</vt:lpstr>
      <vt:lpstr>Human Development from fertilization to birth</vt:lpstr>
      <vt:lpstr>1st Trimester</vt:lpstr>
      <vt:lpstr>1st Trimester cont. </vt:lpstr>
      <vt:lpstr>1st trimester cont. </vt:lpstr>
      <vt:lpstr>2nd Trimester – less development/ more growth.</vt:lpstr>
      <vt:lpstr>3rd Trimester – Growth, growth, growth</vt:lpstr>
      <vt:lpstr>Parturition – (Birth)</vt:lpstr>
      <vt:lpstr>PowerPoint Presentation</vt:lpstr>
      <vt:lpstr>PowerPoint Presentation</vt:lpstr>
      <vt:lpstr>Lactation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dc:title>
  <dc:creator>Michelle Thompson</dc:creator>
  <cp:lastModifiedBy>Michelle Thompson</cp:lastModifiedBy>
  <cp:revision>53</cp:revision>
  <dcterms:created xsi:type="dcterms:W3CDTF">2021-04-19T05:49:14Z</dcterms:created>
  <dcterms:modified xsi:type="dcterms:W3CDTF">2021-04-23T12:14:09Z</dcterms:modified>
</cp:coreProperties>
</file>