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A8E9-CC2C-44AC-92C9-3C77D90DE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69304-76E1-4FF2-83B1-3D6869447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C3EA2-6C6B-4055-AE08-E17F5D6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06421-B283-4A25-9DEF-96696DA3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5E6A9-D892-4680-A67B-8FD8DC0B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8C66-73D5-4FDA-B750-BBF3CBC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28A8D-81F2-4104-958C-ACBEB9957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DEF5A-D7C1-4D9E-9376-74844C20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D7850-E1E2-464F-9F04-887A30C5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11958-ED66-41C0-AC8E-13BCF38D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8F28B-D897-44E6-BC3F-8F003DFF7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425B3-2650-4B29-B980-132D06C9C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C5B49-5037-46A5-BC48-9353D1DC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441B-D7CE-479A-A4CC-6CA9A570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B0CC-36EB-408D-AAC7-9DC6559B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9B05-208F-47C9-83BB-98D6EDE1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E93F-B839-499D-8CB7-ACC77A57B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627C-CA16-45EB-BBC6-4EF4D51F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0936-C6E7-4C0C-8CF4-4A0DC926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FDD1B-F550-4E50-81F1-ED1478F9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7701-CAD9-4168-B2D1-272188D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E8399-1AE5-4E43-9007-94009D22F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D4F2B-7E7B-4F04-8D3E-C011094F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614F7-2E88-48A0-9EE4-8555F819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0366-0D46-457E-995E-CCA717CD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C97A-E7CD-4A6A-9AFD-8B0ED16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6B2E-986E-42CE-A561-447CFA86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69980-6591-4CE3-B1DA-50F1F9026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8F23E-78EC-46DA-A5D3-1843FAE9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A0482-5058-4DFD-A963-143C52A9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39D20-D7CE-489B-A34C-BC1F33B1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7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EDF4-2309-4483-9296-F20170F4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EFF6D-FFBA-4B8C-9FC7-359591C9E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0A778-3943-4138-B84C-A6801C47E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697CA-5155-4579-89EE-4CDB55F5D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99C1C-C00C-4CC2-AB93-09A52A4D9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EA070-05D7-45C4-ACBB-BB11E3CD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561C2-BC01-4B96-AC3B-30FC80DF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45EA4-79A3-41FB-9B10-E7469176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36A0-312D-4B81-A257-55BB0920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F0565-546C-4124-8085-3C41B5FB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A714F-4C1F-46AB-8B99-0A9AC8E9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C5BAE-9841-4AD4-B4B8-6B5AF5F8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DB346-37C8-452B-88E1-E1CDEB4D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A62D9-7064-4222-891D-CB60C056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656A-1784-43C4-B570-5A193217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F137-B8E2-408E-B5BC-D21E9077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06E1A-3ED6-4A8C-9CD6-26AC616A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246C1-DB2C-46E4-B174-14D6B8352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135A9-9D60-4DE8-B2F4-E3C8B2F6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FF849-7848-47FF-BE2C-5C01EC25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F44D7-3EF5-432A-965B-4B96EDE5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CE17-FEE1-4D3C-A9B6-1CD5690D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5A28D-3722-47C6-A5BC-EF7A32989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06CA9-D334-4F15-A726-C37AB94A8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601B8-1442-4B8A-B434-231EE56C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25FE4-E762-4099-A7EF-657A00C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D2397-3A7F-4448-8785-1D9E2905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5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3208B-71BD-430D-AB8E-80E5F5BC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70E46-1F6A-4717-BDDD-DCD62A2C8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C350C-881C-4407-82A0-E6C39E109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B536-6E6B-4EC8-9337-F0A46DAB552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84729-DFE9-4D0E-AA0E-0A766F98C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AB68-D622-4589-A6B8-BBBB667AB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89B3-D5A0-4546-BC44-281191C9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4C22-0CDB-4000-913C-262539C22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124575" cy="2387600"/>
          </a:xfrm>
        </p:spPr>
        <p:txBody>
          <a:bodyPr/>
          <a:lstStyle/>
          <a:p>
            <a:r>
              <a:rPr lang="en-US" dirty="0"/>
              <a:t>Nervous 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CFBCF-3056-4664-8C24-7965C782B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unlabeled brain diagram - Clip Art Library">
            <a:extLst>
              <a:ext uri="{FF2B5EF4-FFF2-40B4-BE49-F238E27FC236}">
                <a16:creationId xmlns:a16="http://schemas.microsoft.com/office/drawing/2014/main" id="{A5AD67CE-63B1-45FF-90DE-BA1FA945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247900"/>
            <a:ext cx="48768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2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1657-C81B-412D-9619-9930C678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3C20-392E-41E6-B0A2-8E896F50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eart Blood Flow | Simple Anatomy Diagram, Cardiac Circulation Pathway  Steps — EZmed">
            <a:extLst>
              <a:ext uri="{FF2B5EF4-FFF2-40B4-BE49-F238E27FC236}">
                <a16:creationId xmlns:a16="http://schemas.microsoft.com/office/drawing/2014/main" id="{177B2516-D80B-435F-A1C1-47B12254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71525"/>
            <a:ext cx="9525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2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EC4-0BDD-4496-9F9D-6B06676B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arteries and veins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A0814-85D3-4BE5-B4EB-2450AE878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ifference between Arteries and Veins (Table) | Easy Biology Class">
            <a:extLst>
              <a:ext uri="{FF2B5EF4-FFF2-40B4-BE49-F238E27FC236}">
                <a16:creationId xmlns:a16="http://schemas.microsoft.com/office/drawing/2014/main" id="{10D42D1F-CC8C-4CF7-80AF-BE008BBF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" y="1825626"/>
            <a:ext cx="11704530" cy="48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1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5181-3FDF-4529-9828-DA243E38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C87D6-3BA1-4892-AB37-A3C6ACFEE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force placed on the arterial walls when the heart contracts, and when it rests.  Measured in mmHg.  </a:t>
            </a:r>
          </a:p>
          <a:p>
            <a:r>
              <a:rPr lang="en-US" dirty="0"/>
              <a:t>Normal BP is 120/80   120 represents the systolic measure (pressure when the heart contracts) 80 represents the diastolic measure (pressure when the heart relaxes between beats). </a:t>
            </a:r>
          </a:p>
          <a:p>
            <a:r>
              <a:rPr lang="en-US" dirty="0"/>
              <a:t>Blood pressures that are too low make it difficult to push blood against gravity to the brain. </a:t>
            </a:r>
          </a:p>
          <a:p>
            <a:r>
              <a:rPr lang="en-US" dirty="0"/>
              <a:t>Blood pressures that are too high run a higher risk of blood vessel rupture.  </a:t>
            </a:r>
          </a:p>
        </p:txBody>
      </p:sp>
    </p:spTree>
    <p:extLst>
      <p:ext uri="{BB962C8B-B14F-4D97-AF65-F5344CB8AC3E}">
        <p14:creationId xmlns:p14="http://schemas.microsoft.com/office/powerpoint/2010/main" val="37813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D453-D5F5-4755-AC76-8D79A707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up blood?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2622-70DD-4FEF-AD85-96DE6B47E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Hematocrit:  list of all the parts that make up blood and the percentage of blood they compose. </a:t>
            </a:r>
          </a:p>
          <a:p>
            <a:pPr lvl="1"/>
            <a:r>
              <a:rPr lang="en-US" dirty="0"/>
              <a:t>Plasma – about 55% of blood  - made of 90% water, 10% resources and waste.  </a:t>
            </a:r>
          </a:p>
          <a:p>
            <a:pPr lvl="1"/>
            <a:r>
              <a:rPr lang="en-US" dirty="0"/>
              <a:t>Red blood cells – about 45% - carries Oxygen/Carbon dioxide</a:t>
            </a:r>
          </a:p>
          <a:p>
            <a:pPr lvl="1"/>
            <a:r>
              <a:rPr lang="en-US" dirty="0"/>
              <a:t>White blood cells – about 1% - immune system cells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 blood is too thick, it is too difficult to pump.  If it is too thin, it won’t have enough cells to complete its function properly. </a:t>
            </a:r>
          </a:p>
        </p:txBody>
      </p:sp>
    </p:spTree>
    <p:extLst>
      <p:ext uri="{BB962C8B-B14F-4D97-AF65-F5344CB8AC3E}">
        <p14:creationId xmlns:p14="http://schemas.microsoft.com/office/powerpoint/2010/main" val="3547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B8C5-FA19-4459-9140-3C7AFA07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change blood flow in a closed system?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91A1-77A1-409E-BBC4-ACCB312E1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Blood vessel dilation</a:t>
            </a:r>
          </a:p>
          <a:p>
            <a:r>
              <a:rPr lang="en-US" dirty="0"/>
              <a:t>Blood vessel constriction </a:t>
            </a:r>
          </a:p>
          <a:p>
            <a:r>
              <a:rPr lang="en-US" dirty="0"/>
              <a:t>Length of blood vessels</a:t>
            </a:r>
          </a:p>
          <a:p>
            <a:r>
              <a:rPr lang="en-US" dirty="0"/>
              <a:t>Damage to blood vessels</a:t>
            </a:r>
          </a:p>
          <a:p>
            <a:r>
              <a:rPr lang="en-US" dirty="0"/>
              <a:t>Venus valves not functioning properly</a:t>
            </a:r>
          </a:p>
          <a:p>
            <a:r>
              <a:rPr lang="en-US" dirty="0"/>
              <a:t>Cholesterol or other deposits in arteries</a:t>
            </a:r>
          </a:p>
          <a:p>
            <a:r>
              <a:rPr lang="en-US" dirty="0"/>
              <a:t>Heart valves not functioning properly</a:t>
            </a:r>
          </a:p>
          <a:p>
            <a:r>
              <a:rPr lang="en-US" dirty="0"/>
              <a:t>Heart muscle cells not contracting properly</a:t>
            </a:r>
          </a:p>
          <a:p>
            <a:r>
              <a:rPr lang="en-US" dirty="0"/>
              <a:t>Hydration levels </a:t>
            </a:r>
          </a:p>
          <a:p>
            <a:r>
              <a:rPr lang="en-US" dirty="0"/>
              <a:t>Hematocrit</a:t>
            </a:r>
          </a:p>
          <a:p>
            <a:r>
              <a:rPr lang="en-US"/>
              <a:t>Blood pressure!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labeled brain diagram - Clip Art Library">
            <a:extLst>
              <a:ext uri="{FF2B5EF4-FFF2-40B4-BE49-F238E27FC236}">
                <a16:creationId xmlns:a16="http://schemas.microsoft.com/office/drawing/2014/main" id="{3497C7DE-A75C-4774-A657-02A107D39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43317"/>
            <a:ext cx="48768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85B6D-FA4B-4ED4-AE10-9D30E632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FA4B-2BD4-4D11-B6FA-F985A49E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4903" cy="4351338"/>
          </a:xfrm>
        </p:spPr>
        <p:txBody>
          <a:bodyPr/>
          <a:lstStyle/>
          <a:p>
            <a:r>
              <a:rPr lang="en-US" dirty="0"/>
              <a:t>SC.912.L.14.26  Identify the major parts of the brain on diagrams or models. </a:t>
            </a:r>
          </a:p>
          <a:p>
            <a:r>
              <a:rPr lang="en-US" dirty="0"/>
              <a:t>SC.912.L.14.27  Identify the functions of the major parts of the brain, including the meninges, medulla, pons, midbrain, hypothalamus, thalamus, cerebellum, and cerebrum. </a:t>
            </a:r>
          </a:p>
        </p:txBody>
      </p:sp>
    </p:spTree>
    <p:extLst>
      <p:ext uri="{BB962C8B-B14F-4D97-AF65-F5344CB8AC3E}">
        <p14:creationId xmlns:p14="http://schemas.microsoft.com/office/powerpoint/2010/main" val="332825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ioma - Clinical Features - Management - TeachMeSurgery">
            <a:extLst>
              <a:ext uri="{FF2B5EF4-FFF2-40B4-BE49-F238E27FC236}">
                <a16:creationId xmlns:a16="http://schemas.microsoft.com/office/drawing/2014/main" id="{9A5BBAD5-3698-4A41-8B16-EA0F4D4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77" y="365125"/>
            <a:ext cx="6710515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AFBE6E-A4FA-40AC-8B19-CDC104C0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425779" cy="2600497"/>
          </a:xfrm>
        </p:spPr>
        <p:txBody>
          <a:bodyPr>
            <a:normAutofit/>
          </a:bodyPr>
          <a:lstStyle/>
          <a:p>
            <a:r>
              <a:rPr lang="en-US" dirty="0"/>
              <a:t>Cerebrum/</a:t>
            </a:r>
            <a:br>
              <a:rPr lang="en-US" dirty="0"/>
            </a:br>
            <a:r>
              <a:rPr lang="en-US" dirty="0"/>
              <a:t>Cerebral Cortex: </a:t>
            </a:r>
            <a:br>
              <a:rPr lang="en-US" dirty="0"/>
            </a:br>
            <a:r>
              <a:rPr lang="en-US" dirty="0"/>
              <a:t>4 lobes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927D-2146-4391-AAF7-021B8646D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7280"/>
            <a:ext cx="10159314" cy="30638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Frontal Lobe – Complex decision making, </a:t>
            </a:r>
            <a:r>
              <a:rPr lang="en-US" dirty="0" err="1"/>
              <a:t>spacial</a:t>
            </a:r>
            <a:r>
              <a:rPr lang="en-US" dirty="0"/>
              <a:t> reasoning, motor movement (including speech), and memory for these tasks, etc. </a:t>
            </a:r>
          </a:p>
          <a:p>
            <a:r>
              <a:rPr lang="en-US" dirty="0"/>
              <a:t>Temporal lobe – Hearing, taste, making sense of language and memory for these tasks. </a:t>
            </a:r>
          </a:p>
          <a:p>
            <a:r>
              <a:rPr lang="en-US" dirty="0"/>
              <a:t>Parietal Lobe – Sensory input, provides meaning for sensations, memory for touch sensations. </a:t>
            </a:r>
          </a:p>
          <a:p>
            <a:r>
              <a:rPr lang="en-US" dirty="0"/>
              <a:t>Occipital Lobe – Vision and meaning (memory) for vision.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D54D-1B77-41FA-B8EE-2BAD63BB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8EAE4-762E-4953-8483-2277CBEA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023B6B-B344-4744-8CBD-057EDF026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7"/>
          <a:stretch/>
        </p:blipFill>
        <p:spPr bwMode="auto">
          <a:xfrm>
            <a:off x="162662" y="180594"/>
            <a:ext cx="12017814" cy="57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1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2CBF-525F-4D88-AA47-F34631CC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4330-2250-4081-923C-CD78990B9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Meninges – A membrane covering for the brain and spinal cord.  Produces Cerebral Spinal Fluid (CSF).  Without CSF, the brain would be damaged under its own weight. </a:t>
            </a:r>
          </a:p>
          <a:p>
            <a:pPr lvl="1"/>
            <a:r>
              <a:rPr lang="en-US" dirty="0"/>
              <a:t>Provides cushioning for the brain within the skull. </a:t>
            </a:r>
          </a:p>
          <a:p>
            <a:pPr lvl="1"/>
            <a:r>
              <a:rPr lang="en-US" dirty="0"/>
              <a:t>Circulates resources and moves waste.  </a:t>
            </a:r>
          </a:p>
        </p:txBody>
      </p:sp>
    </p:spTree>
    <p:extLst>
      <p:ext uri="{BB962C8B-B14F-4D97-AF65-F5344CB8AC3E}">
        <p14:creationId xmlns:p14="http://schemas.microsoft.com/office/powerpoint/2010/main" val="178756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94CD-F89F-4E7F-936E-E9A47958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398D-1498-4446-BC7D-EC30E11B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2" y="1468696"/>
            <a:ext cx="10515600" cy="23371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brain, spinal cord, and all the peripheral nerves are made of neurons and support cells. </a:t>
            </a:r>
          </a:p>
          <a:p>
            <a:r>
              <a:rPr lang="en-US" dirty="0"/>
              <a:t>Signals are sent via change in electrical charges on the surface of neurons.  (movement of ions into and out of cell membranes).  This change is called an action potential.</a:t>
            </a:r>
          </a:p>
          <a:p>
            <a:r>
              <a:rPr lang="en-US" dirty="0"/>
              <a:t>Sensory nerves send information to the brain and spinal cord,  Motor neurons send information from the brain and spinal cord to the muscles and organs.  </a:t>
            </a:r>
          </a:p>
        </p:txBody>
      </p:sp>
      <p:pic>
        <p:nvPicPr>
          <p:cNvPr id="3074" name="Picture 2" descr="Get an Overview of Neuron Cells- CUSABIO">
            <a:extLst>
              <a:ext uri="{FF2B5EF4-FFF2-40B4-BE49-F238E27FC236}">
                <a16:creationId xmlns:a16="http://schemas.microsoft.com/office/drawing/2014/main" id="{F91307AB-67B4-42E7-A484-F640CC35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81" y="3535449"/>
            <a:ext cx="5648786" cy="29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7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1F25-EB2E-4BC6-8C07-3614FEE1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yourself on parts of the brain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31B4-CCD7-45C1-9975-567963516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EB9AAD-EE0B-4BE5-8938-70D5FE3A3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" r="57825" b="28123"/>
          <a:stretch/>
        </p:blipFill>
        <p:spPr bwMode="auto">
          <a:xfrm>
            <a:off x="6575820" y="1027906"/>
            <a:ext cx="5088960" cy="57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4883-2B5D-426F-ACB9-197B91566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Cardiovascular 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01E6A-D155-41BE-A43B-09696C439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4475-FC9E-49AD-A655-98E65C8F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SC.912.L.14.36  Describe the factors that affect blood flow through the cardiovascular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8FB9-4502-4E74-B326-E39C61EC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5029"/>
            <a:ext cx="10515600" cy="3381933"/>
          </a:xfrm>
        </p:spPr>
        <p:txBody>
          <a:bodyPr/>
          <a:lstStyle/>
          <a:p>
            <a:r>
              <a:rPr lang="en-US" dirty="0"/>
              <a:t>The anatomy of the heart</a:t>
            </a:r>
          </a:p>
          <a:p>
            <a:r>
              <a:rPr lang="en-US" dirty="0"/>
              <a:t>Anatomy of arteries and veins</a:t>
            </a:r>
          </a:p>
          <a:p>
            <a:r>
              <a:rPr lang="en-US" dirty="0"/>
              <a:t>Blood pressure</a:t>
            </a:r>
          </a:p>
        </p:txBody>
      </p:sp>
      <p:pic>
        <p:nvPicPr>
          <p:cNvPr id="6" name="yt1s.com - Circulatory System Rap Pump it Up_480p">
            <a:hlinkClick r:id="" action="ppaction://media"/>
            <a:extLst>
              <a:ext uri="{FF2B5EF4-FFF2-40B4-BE49-F238E27FC236}">
                <a16:creationId xmlns:a16="http://schemas.microsoft.com/office/drawing/2014/main" id="{4BD27448-A21B-42E3-8085-F18A799065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1503" y="279503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553</Words>
  <Application>Microsoft Office PowerPoint</Application>
  <PresentationFormat>Widescreen</PresentationFormat>
  <Paragraphs>47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Nervous System </vt:lpstr>
      <vt:lpstr>Standards </vt:lpstr>
      <vt:lpstr>Cerebrum/ Cerebral Cortex:  4 lobes</vt:lpstr>
      <vt:lpstr>PowerPoint Presentation</vt:lpstr>
      <vt:lpstr>PowerPoint Presentation</vt:lpstr>
      <vt:lpstr>How does it work?</vt:lpstr>
      <vt:lpstr>Quiz yourself on parts of the brain and functions</vt:lpstr>
      <vt:lpstr>Cardiovascular System </vt:lpstr>
      <vt:lpstr>SC.912.L.14.36  Describe the factors that affect blood flow through the cardiovascular system</vt:lpstr>
      <vt:lpstr>PowerPoint Presentation</vt:lpstr>
      <vt:lpstr>Anatomy of arteries and veins</vt:lpstr>
      <vt:lpstr>Blood pressure </vt:lpstr>
      <vt:lpstr>What makes up blood? </vt:lpstr>
      <vt:lpstr>What can change blood flow in a closed system?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Michelle Thompson</dc:creator>
  <cp:lastModifiedBy>Michelle Thompson</cp:lastModifiedBy>
  <cp:revision>18</cp:revision>
  <dcterms:created xsi:type="dcterms:W3CDTF">2021-05-07T18:10:29Z</dcterms:created>
  <dcterms:modified xsi:type="dcterms:W3CDTF">2021-05-12T11:29:19Z</dcterms:modified>
</cp:coreProperties>
</file>